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8" r:id="rId4"/>
    <p:sldId id="260" r:id="rId5"/>
    <p:sldId id="264" r:id="rId6"/>
    <p:sldId id="263" r:id="rId7"/>
    <p:sldId id="267" r:id="rId8"/>
    <p:sldId id="265" r:id="rId9"/>
    <p:sldId id="258" r:id="rId10"/>
    <p:sldId id="261" r:id="rId11"/>
    <p:sldId id="262"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7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6018"/>
  </p:normalViewPr>
  <p:slideViewPr>
    <p:cSldViewPr snapToGrid="0">
      <p:cViewPr varScale="1">
        <p:scale>
          <a:sx n="90" d="100"/>
          <a:sy n="90" d="100"/>
        </p:scale>
        <p:origin x="232"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9E814-CFB9-744E-A6C8-46F83922F73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A9ED525A-20E0-F143-BF2A-9EB1D34A5606}">
      <dgm:prSet phldrT="[Text]"/>
      <dgm:spPr>
        <a:solidFill>
          <a:schemeClr val="accent4">
            <a:alpha val="50000"/>
          </a:schemeClr>
        </a:solidFill>
      </dgm:spPr>
      <dgm:t>
        <a:bodyPr/>
        <a:lstStyle/>
        <a:p>
          <a:r>
            <a:rPr lang="en-GB" dirty="0"/>
            <a:t>Positionality as researcher</a:t>
          </a:r>
        </a:p>
      </dgm:t>
    </dgm:pt>
    <dgm:pt modelId="{B4F5169C-ECB0-F44A-95FA-1729799A9AD4}" type="parTrans" cxnId="{F40B8649-DBC3-F242-A3ED-1D9668EEB4AE}">
      <dgm:prSet/>
      <dgm:spPr/>
      <dgm:t>
        <a:bodyPr/>
        <a:lstStyle/>
        <a:p>
          <a:endParaRPr lang="en-GB"/>
        </a:p>
      </dgm:t>
    </dgm:pt>
    <dgm:pt modelId="{D0991C4A-8BEF-B045-92C9-E7B4446E76B3}" type="sibTrans" cxnId="{F40B8649-DBC3-F242-A3ED-1D9668EEB4AE}">
      <dgm:prSet/>
      <dgm:spPr/>
      <dgm:t>
        <a:bodyPr/>
        <a:lstStyle/>
        <a:p>
          <a:endParaRPr lang="en-GB"/>
        </a:p>
      </dgm:t>
    </dgm:pt>
    <dgm:pt modelId="{0BDBAF3B-F3E1-464D-9BD9-2554F3A19F86}">
      <dgm:prSet phldrT="[Text]"/>
      <dgm:spPr>
        <a:solidFill>
          <a:schemeClr val="accent2">
            <a:lumMod val="60000"/>
            <a:lumOff val="40000"/>
            <a:alpha val="50000"/>
          </a:schemeClr>
        </a:solidFill>
      </dgm:spPr>
      <dgm:t>
        <a:bodyPr/>
        <a:lstStyle/>
        <a:p>
          <a:r>
            <a:rPr lang="en-GB" dirty="0"/>
            <a:t>Experience of being a Disabled student and staff (multiple physical disabilities)</a:t>
          </a:r>
        </a:p>
      </dgm:t>
    </dgm:pt>
    <dgm:pt modelId="{F8E198F8-B3A3-3249-9923-E96632D64056}" type="parTrans" cxnId="{DFD911E8-F90F-FB41-9BEA-A39AB92D891B}">
      <dgm:prSet/>
      <dgm:spPr/>
      <dgm:t>
        <a:bodyPr/>
        <a:lstStyle/>
        <a:p>
          <a:endParaRPr lang="en-GB"/>
        </a:p>
      </dgm:t>
    </dgm:pt>
    <dgm:pt modelId="{C1E8F11F-6291-A145-BBF5-C012493D557B}" type="sibTrans" cxnId="{DFD911E8-F90F-FB41-9BEA-A39AB92D891B}">
      <dgm:prSet/>
      <dgm:spPr/>
      <dgm:t>
        <a:bodyPr/>
        <a:lstStyle/>
        <a:p>
          <a:endParaRPr lang="en-GB"/>
        </a:p>
      </dgm:t>
    </dgm:pt>
    <dgm:pt modelId="{9CF8A769-5055-1347-BDED-90AA0018CAE0}">
      <dgm:prSet phldrT="[Text]"/>
      <dgm:spPr>
        <a:solidFill>
          <a:schemeClr val="accent5">
            <a:lumMod val="40000"/>
            <a:lumOff val="60000"/>
            <a:alpha val="50000"/>
          </a:schemeClr>
        </a:solidFill>
      </dgm:spPr>
      <dgm:t>
        <a:bodyPr/>
        <a:lstStyle/>
        <a:p>
          <a:r>
            <a:rPr lang="en-GB" dirty="0"/>
            <a:t>South Asian/Bangladeshi immigrant history</a:t>
          </a:r>
        </a:p>
      </dgm:t>
    </dgm:pt>
    <dgm:pt modelId="{516146B1-F8FB-FF49-8E39-A5937BA12F62}" type="sibTrans" cxnId="{D8734805-6C5F-C648-BF6C-6AA0B27C55AD}">
      <dgm:prSet/>
      <dgm:spPr/>
      <dgm:t>
        <a:bodyPr/>
        <a:lstStyle/>
        <a:p>
          <a:endParaRPr lang="en-GB"/>
        </a:p>
      </dgm:t>
    </dgm:pt>
    <dgm:pt modelId="{A4CA591C-53AD-0C42-88FC-AD8756B889B6}" type="parTrans" cxnId="{D8734805-6C5F-C648-BF6C-6AA0B27C55AD}">
      <dgm:prSet/>
      <dgm:spPr/>
      <dgm:t>
        <a:bodyPr/>
        <a:lstStyle/>
        <a:p>
          <a:endParaRPr lang="en-GB"/>
        </a:p>
      </dgm:t>
    </dgm:pt>
    <dgm:pt modelId="{853A83A8-E95C-EF4E-8302-CDFA3804DCDF}">
      <dgm:prSet phldrT="[Text]"/>
      <dgm:spPr>
        <a:solidFill>
          <a:schemeClr val="accent6">
            <a:lumMod val="40000"/>
            <a:lumOff val="60000"/>
            <a:alpha val="50000"/>
          </a:schemeClr>
        </a:solidFill>
      </dgm:spPr>
      <dgm:t>
        <a:bodyPr/>
        <a:lstStyle/>
        <a:p>
          <a:r>
            <a:rPr lang="en-GB" dirty="0"/>
            <a:t>Multiple experience of navigating health care systems, racism, institutional ableism, section 28, </a:t>
          </a:r>
        </a:p>
      </dgm:t>
    </dgm:pt>
    <dgm:pt modelId="{06C4F984-4A2E-B54D-B51F-A19347BCA6B0}" type="sibTrans" cxnId="{3C5AB9B6-7A7A-9948-AE4C-BEBD464F4217}">
      <dgm:prSet/>
      <dgm:spPr/>
      <dgm:t>
        <a:bodyPr/>
        <a:lstStyle/>
        <a:p>
          <a:endParaRPr lang="en-GB"/>
        </a:p>
      </dgm:t>
    </dgm:pt>
    <dgm:pt modelId="{2C7FD5A8-302B-B948-8681-751F00DBE314}" type="parTrans" cxnId="{3C5AB9B6-7A7A-9948-AE4C-BEBD464F4217}">
      <dgm:prSet/>
      <dgm:spPr/>
      <dgm:t>
        <a:bodyPr/>
        <a:lstStyle/>
        <a:p>
          <a:endParaRPr lang="en-GB"/>
        </a:p>
      </dgm:t>
    </dgm:pt>
    <dgm:pt modelId="{1ED36ED7-124F-574C-BD6D-51F9D0183275}">
      <dgm:prSet phldrT="[Text]"/>
      <dgm:spPr>
        <a:solidFill>
          <a:srgbClr val="D170DB">
            <a:alpha val="50000"/>
          </a:srgbClr>
        </a:solidFill>
      </dgm:spPr>
      <dgm:t>
        <a:bodyPr/>
        <a:lstStyle/>
        <a:p>
          <a:r>
            <a:rPr lang="en-GB" dirty="0"/>
            <a:t>Access to education, Mum a social justice activist with post graduate education</a:t>
          </a:r>
        </a:p>
      </dgm:t>
    </dgm:pt>
    <dgm:pt modelId="{C6AE5030-9F15-8840-967D-89AF981BF293}" type="sibTrans" cxnId="{1ACE0DCD-0A9C-8F44-9AA9-7A106D417E57}">
      <dgm:prSet/>
      <dgm:spPr/>
      <dgm:t>
        <a:bodyPr/>
        <a:lstStyle/>
        <a:p>
          <a:endParaRPr lang="en-GB"/>
        </a:p>
      </dgm:t>
    </dgm:pt>
    <dgm:pt modelId="{FADB6128-EFCD-6943-B1C7-DBE5FF200143}" type="parTrans" cxnId="{1ACE0DCD-0A9C-8F44-9AA9-7A106D417E57}">
      <dgm:prSet/>
      <dgm:spPr/>
      <dgm:t>
        <a:bodyPr/>
        <a:lstStyle/>
        <a:p>
          <a:endParaRPr lang="en-GB"/>
        </a:p>
      </dgm:t>
    </dgm:pt>
    <dgm:pt modelId="{0E554394-C98F-2B45-9297-CBE0420382D1}" type="pres">
      <dgm:prSet presAssocID="{8BD9E814-CFB9-744E-A6C8-46F83922F73A}" presName="composite" presStyleCnt="0">
        <dgm:presLayoutVars>
          <dgm:chMax val="1"/>
          <dgm:dir/>
          <dgm:resizeHandles val="exact"/>
        </dgm:presLayoutVars>
      </dgm:prSet>
      <dgm:spPr/>
    </dgm:pt>
    <dgm:pt modelId="{D6C39E31-6F42-8C4E-985C-C07AB7FF91A6}" type="pres">
      <dgm:prSet presAssocID="{8BD9E814-CFB9-744E-A6C8-46F83922F73A}" presName="radial" presStyleCnt="0">
        <dgm:presLayoutVars>
          <dgm:animLvl val="ctr"/>
        </dgm:presLayoutVars>
      </dgm:prSet>
      <dgm:spPr/>
    </dgm:pt>
    <dgm:pt modelId="{F7C0EE3D-6963-5D47-9519-E5CC9D3FA251}" type="pres">
      <dgm:prSet presAssocID="{A9ED525A-20E0-F143-BF2A-9EB1D34A5606}" presName="centerShape" presStyleLbl="vennNode1" presStyleIdx="0" presStyleCnt="5"/>
      <dgm:spPr/>
    </dgm:pt>
    <dgm:pt modelId="{BD282D6D-EAB8-5844-971F-1907D1CD2DA5}" type="pres">
      <dgm:prSet presAssocID="{0BDBAF3B-F3E1-464D-9BD9-2554F3A19F86}" presName="node" presStyleLbl="vennNode1" presStyleIdx="1" presStyleCnt="5">
        <dgm:presLayoutVars>
          <dgm:bulletEnabled val="1"/>
        </dgm:presLayoutVars>
      </dgm:prSet>
      <dgm:spPr/>
    </dgm:pt>
    <dgm:pt modelId="{717114A1-33EF-BC4F-BEBB-6FF64C1D204C}" type="pres">
      <dgm:prSet presAssocID="{1ED36ED7-124F-574C-BD6D-51F9D0183275}" presName="node" presStyleLbl="vennNode1" presStyleIdx="2" presStyleCnt="5">
        <dgm:presLayoutVars>
          <dgm:bulletEnabled val="1"/>
        </dgm:presLayoutVars>
      </dgm:prSet>
      <dgm:spPr/>
    </dgm:pt>
    <dgm:pt modelId="{AA696061-F460-C845-95B0-3EA7DB74D32E}" type="pres">
      <dgm:prSet presAssocID="{853A83A8-E95C-EF4E-8302-CDFA3804DCDF}" presName="node" presStyleLbl="vennNode1" presStyleIdx="3" presStyleCnt="5">
        <dgm:presLayoutVars>
          <dgm:bulletEnabled val="1"/>
        </dgm:presLayoutVars>
      </dgm:prSet>
      <dgm:spPr/>
    </dgm:pt>
    <dgm:pt modelId="{4D06EFFB-EBC6-944B-BE55-336DD5F2016E}" type="pres">
      <dgm:prSet presAssocID="{9CF8A769-5055-1347-BDED-90AA0018CAE0}" presName="node" presStyleLbl="vennNode1" presStyleIdx="4" presStyleCnt="5">
        <dgm:presLayoutVars>
          <dgm:bulletEnabled val="1"/>
        </dgm:presLayoutVars>
      </dgm:prSet>
      <dgm:spPr/>
    </dgm:pt>
  </dgm:ptLst>
  <dgm:cxnLst>
    <dgm:cxn modelId="{D8734805-6C5F-C648-BF6C-6AA0B27C55AD}" srcId="{A9ED525A-20E0-F143-BF2A-9EB1D34A5606}" destId="{9CF8A769-5055-1347-BDED-90AA0018CAE0}" srcOrd="3" destOrd="0" parTransId="{A4CA591C-53AD-0C42-88FC-AD8756B889B6}" sibTransId="{516146B1-F8FB-FF49-8E39-A5937BA12F62}"/>
    <dgm:cxn modelId="{26E7CB09-9182-064D-AFC5-72E27D0B1689}" type="presOf" srcId="{0BDBAF3B-F3E1-464D-9BD9-2554F3A19F86}" destId="{BD282D6D-EAB8-5844-971F-1907D1CD2DA5}" srcOrd="0" destOrd="0" presId="urn:microsoft.com/office/officeart/2005/8/layout/radial3"/>
    <dgm:cxn modelId="{1ECE9240-BB6A-9A44-8597-783D01F5F3A3}" type="presOf" srcId="{8BD9E814-CFB9-744E-A6C8-46F83922F73A}" destId="{0E554394-C98F-2B45-9297-CBE0420382D1}" srcOrd="0" destOrd="0" presId="urn:microsoft.com/office/officeart/2005/8/layout/radial3"/>
    <dgm:cxn modelId="{F40B8649-DBC3-F242-A3ED-1D9668EEB4AE}" srcId="{8BD9E814-CFB9-744E-A6C8-46F83922F73A}" destId="{A9ED525A-20E0-F143-BF2A-9EB1D34A5606}" srcOrd="0" destOrd="0" parTransId="{B4F5169C-ECB0-F44A-95FA-1729799A9AD4}" sibTransId="{D0991C4A-8BEF-B045-92C9-E7B4446E76B3}"/>
    <dgm:cxn modelId="{EA0FB450-AA46-614A-A0BA-4C0522D4B2F5}" type="presOf" srcId="{1ED36ED7-124F-574C-BD6D-51F9D0183275}" destId="{717114A1-33EF-BC4F-BEBB-6FF64C1D204C}" srcOrd="0" destOrd="0" presId="urn:microsoft.com/office/officeart/2005/8/layout/radial3"/>
    <dgm:cxn modelId="{A230598A-547B-2543-8208-EEAF8DDA283D}" type="presOf" srcId="{A9ED525A-20E0-F143-BF2A-9EB1D34A5606}" destId="{F7C0EE3D-6963-5D47-9519-E5CC9D3FA251}" srcOrd="0" destOrd="0" presId="urn:microsoft.com/office/officeart/2005/8/layout/radial3"/>
    <dgm:cxn modelId="{AE7D058D-9596-5144-A039-11A4E64C8E2E}" type="presOf" srcId="{9CF8A769-5055-1347-BDED-90AA0018CAE0}" destId="{4D06EFFB-EBC6-944B-BE55-336DD5F2016E}" srcOrd="0" destOrd="0" presId="urn:microsoft.com/office/officeart/2005/8/layout/radial3"/>
    <dgm:cxn modelId="{52462F9E-ECB9-6C43-BE5C-15F05FA825DC}" type="presOf" srcId="{853A83A8-E95C-EF4E-8302-CDFA3804DCDF}" destId="{AA696061-F460-C845-95B0-3EA7DB74D32E}" srcOrd="0" destOrd="0" presId="urn:microsoft.com/office/officeart/2005/8/layout/radial3"/>
    <dgm:cxn modelId="{3C5AB9B6-7A7A-9948-AE4C-BEBD464F4217}" srcId="{A9ED525A-20E0-F143-BF2A-9EB1D34A5606}" destId="{853A83A8-E95C-EF4E-8302-CDFA3804DCDF}" srcOrd="2" destOrd="0" parTransId="{2C7FD5A8-302B-B948-8681-751F00DBE314}" sibTransId="{06C4F984-4A2E-B54D-B51F-A19347BCA6B0}"/>
    <dgm:cxn modelId="{1ACE0DCD-0A9C-8F44-9AA9-7A106D417E57}" srcId="{A9ED525A-20E0-F143-BF2A-9EB1D34A5606}" destId="{1ED36ED7-124F-574C-BD6D-51F9D0183275}" srcOrd="1" destOrd="0" parTransId="{FADB6128-EFCD-6943-B1C7-DBE5FF200143}" sibTransId="{C6AE5030-9F15-8840-967D-89AF981BF293}"/>
    <dgm:cxn modelId="{DFD911E8-F90F-FB41-9BEA-A39AB92D891B}" srcId="{A9ED525A-20E0-F143-BF2A-9EB1D34A5606}" destId="{0BDBAF3B-F3E1-464D-9BD9-2554F3A19F86}" srcOrd="0" destOrd="0" parTransId="{F8E198F8-B3A3-3249-9923-E96632D64056}" sibTransId="{C1E8F11F-6291-A145-BBF5-C012493D557B}"/>
    <dgm:cxn modelId="{22CE6BDF-E431-904B-B1EB-74693EAA75AC}" type="presParOf" srcId="{0E554394-C98F-2B45-9297-CBE0420382D1}" destId="{D6C39E31-6F42-8C4E-985C-C07AB7FF91A6}" srcOrd="0" destOrd="0" presId="urn:microsoft.com/office/officeart/2005/8/layout/radial3"/>
    <dgm:cxn modelId="{8204DF97-58C8-C94F-973D-5A6BE0FA2C2E}" type="presParOf" srcId="{D6C39E31-6F42-8C4E-985C-C07AB7FF91A6}" destId="{F7C0EE3D-6963-5D47-9519-E5CC9D3FA251}" srcOrd="0" destOrd="0" presId="urn:microsoft.com/office/officeart/2005/8/layout/radial3"/>
    <dgm:cxn modelId="{6C412FAD-6494-3848-9BEB-68358BAA80D9}" type="presParOf" srcId="{D6C39E31-6F42-8C4E-985C-C07AB7FF91A6}" destId="{BD282D6D-EAB8-5844-971F-1907D1CD2DA5}" srcOrd="1" destOrd="0" presId="urn:microsoft.com/office/officeart/2005/8/layout/radial3"/>
    <dgm:cxn modelId="{B4A8DDCB-CC09-394D-8686-B4DA98B45069}" type="presParOf" srcId="{D6C39E31-6F42-8C4E-985C-C07AB7FF91A6}" destId="{717114A1-33EF-BC4F-BEBB-6FF64C1D204C}" srcOrd="2" destOrd="0" presId="urn:microsoft.com/office/officeart/2005/8/layout/radial3"/>
    <dgm:cxn modelId="{C3E3980E-4038-4F49-8C6B-631D067CF7C5}" type="presParOf" srcId="{D6C39E31-6F42-8C4E-985C-C07AB7FF91A6}" destId="{AA696061-F460-C845-95B0-3EA7DB74D32E}" srcOrd="3" destOrd="0" presId="urn:microsoft.com/office/officeart/2005/8/layout/radial3"/>
    <dgm:cxn modelId="{A6DED07F-D466-BE40-ABE5-2DD69AACB3F8}" type="presParOf" srcId="{D6C39E31-6F42-8C4E-985C-C07AB7FF91A6}" destId="{4D06EFFB-EBC6-944B-BE55-336DD5F2016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75AA4-7E1B-4742-90FD-B2814C99BAB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B7CED377-7418-3C48-A776-6DDB9EE92FA0}">
      <dgm:prSet phldrT="[Text]"/>
      <dgm:spPr>
        <a:solidFill>
          <a:schemeClr val="accent4"/>
        </a:solidFill>
      </dgm:spPr>
      <dgm:t>
        <a:bodyPr/>
        <a:lstStyle/>
        <a:p>
          <a:r>
            <a:rPr lang="en-GB" dirty="0"/>
            <a:t>Student encounters barriers/hurdle</a:t>
          </a:r>
        </a:p>
      </dgm:t>
    </dgm:pt>
    <dgm:pt modelId="{1ACB9569-5E4F-7842-82D9-08011C9DF8F6}" type="parTrans" cxnId="{C2D323F1-0E79-8047-9C09-EFD116A334F8}">
      <dgm:prSet/>
      <dgm:spPr/>
      <dgm:t>
        <a:bodyPr/>
        <a:lstStyle/>
        <a:p>
          <a:endParaRPr lang="en-GB"/>
        </a:p>
      </dgm:t>
    </dgm:pt>
    <dgm:pt modelId="{66525157-C879-BF4C-8810-6E88CF2D1C2F}" type="sibTrans" cxnId="{C2D323F1-0E79-8047-9C09-EFD116A334F8}">
      <dgm:prSet/>
      <dgm:spPr/>
      <dgm:t>
        <a:bodyPr/>
        <a:lstStyle/>
        <a:p>
          <a:endParaRPr lang="en-GB"/>
        </a:p>
      </dgm:t>
    </dgm:pt>
    <dgm:pt modelId="{FC38CAA2-C6D6-194D-B141-9F1094523D31}">
      <dgm:prSet phldrT="[Text]"/>
      <dgm:spPr>
        <a:solidFill>
          <a:schemeClr val="accent6">
            <a:lumMod val="60000"/>
            <a:lumOff val="40000"/>
          </a:schemeClr>
        </a:solidFill>
      </dgm:spPr>
      <dgm:t>
        <a:bodyPr/>
        <a:lstStyle/>
        <a:p>
          <a:r>
            <a:rPr lang="en-GB" dirty="0"/>
            <a:t>Feels shame/ableism that they are not able to participate, complete the task or project in same structure as others</a:t>
          </a:r>
        </a:p>
      </dgm:t>
    </dgm:pt>
    <dgm:pt modelId="{2FDEEEBF-431C-D34A-A063-0D7B1A69FB2D}" type="parTrans" cxnId="{DCEDEDD1-E389-3E41-A875-5457FE9C360C}">
      <dgm:prSet/>
      <dgm:spPr/>
      <dgm:t>
        <a:bodyPr/>
        <a:lstStyle/>
        <a:p>
          <a:endParaRPr lang="en-GB"/>
        </a:p>
      </dgm:t>
    </dgm:pt>
    <dgm:pt modelId="{1DF54DE2-362A-8B45-89E5-25FC1F9964AD}" type="sibTrans" cxnId="{DCEDEDD1-E389-3E41-A875-5457FE9C360C}">
      <dgm:prSet/>
      <dgm:spPr/>
      <dgm:t>
        <a:bodyPr/>
        <a:lstStyle/>
        <a:p>
          <a:endParaRPr lang="en-GB"/>
        </a:p>
      </dgm:t>
    </dgm:pt>
    <dgm:pt modelId="{28EE8861-679D-524C-96CD-05D761D38F7E}">
      <dgm:prSet phldrT="[Text]"/>
      <dgm:spPr>
        <a:solidFill>
          <a:schemeClr val="bg1">
            <a:lumMod val="65000"/>
          </a:schemeClr>
        </a:solidFill>
      </dgm:spPr>
      <dgm:t>
        <a:bodyPr/>
        <a:lstStyle/>
        <a:p>
          <a:r>
            <a:rPr lang="en-GB" dirty="0"/>
            <a:t>Doesn’t perform as well at task/or project, slips behind - this reinforces it is their own lacking</a:t>
          </a:r>
        </a:p>
      </dgm:t>
    </dgm:pt>
    <dgm:pt modelId="{7837B6A1-37E1-5F41-9E38-25374899DA9D}" type="parTrans" cxnId="{738F8767-F9A4-834B-9E84-1451C4DF9122}">
      <dgm:prSet/>
      <dgm:spPr/>
      <dgm:t>
        <a:bodyPr/>
        <a:lstStyle/>
        <a:p>
          <a:endParaRPr lang="en-GB"/>
        </a:p>
      </dgm:t>
    </dgm:pt>
    <dgm:pt modelId="{6095CEF8-8865-5149-AD53-A14C4FFBF993}" type="sibTrans" cxnId="{738F8767-F9A4-834B-9E84-1451C4DF9122}">
      <dgm:prSet/>
      <dgm:spPr/>
      <dgm:t>
        <a:bodyPr/>
        <a:lstStyle/>
        <a:p>
          <a:endParaRPr lang="en-GB"/>
        </a:p>
      </dgm:t>
    </dgm:pt>
    <dgm:pt modelId="{450704FD-4218-504E-B175-C2F9612E2E06}">
      <dgm:prSet phldrT="[Text]"/>
      <dgm:spPr>
        <a:solidFill>
          <a:schemeClr val="accent5">
            <a:lumMod val="60000"/>
            <a:lumOff val="40000"/>
          </a:schemeClr>
        </a:solidFill>
      </dgm:spPr>
      <dgm:t>
        <a:bodyPr/>
        <a:lstStyle/>
        <a:p>
          <a:r>
            <a:rPr lang="en-GB" dirty="0"/>
            <a:t>Internalises shame and ableism, that there is a  deficiency that they are not good enough, attends less of their education. Self doubt.</a:t>
          </a:r>
        </a:p>
      </dgm:t>
    </dgm:pt>
    <dgm:pt modelId="{87D9CB24-82AF-904E-9241-989BD316EC65}" type="parTrans" cxnId="{45A5DD79-5825-3947-B891-D087F8E472E0}">
      <dgm:prSet/>
      <dgm:spPr/>
      <dgm:t>
        <a:bodyPr/>
        <a:lstStyle/>
        <a:p>
          <a:endParaRPr lang="en-GB"/>
        </a:p>
      </dgm:t>
    </dgm:pt>
    <dgm:pt modelId="{ED79144E-88D7-BE46-8AEA-E85B521DD469}" type="sibTrans" cxnId="{45A5DD79-5825-3947-B891-D087F8E472E0}">
      <dgm:prSet/>
      <dgm:spPr/>
      <dgm:t>
        <a:bodyPr/>
        <a:lstStyle/>
        <a:p>
          <a:endParaRPr lang="en-GB"/>
        </a:p>
      </dgm:t>
    </dgm:pt>
    <dgm:pt modelId="{543CE8F1-3102-7B42-87A7-8817422A2BA4}">
      <dgm:prSet phldrT="[Text]"/>
      <dgm:spPr>
        <a:solidFill>
          <a:schemeClr val="accent2">
            <a:lumMod val="60000"/>
            <a:lumOff val="40000"/>
          </a:schemeClr>
        </a:solidFill>
      </dgm:spPr>
      <dgm:t>
        <a:bodyPr/>
        <a:lstStyle/>
        <a:p>
          <a:r>
            <a:rPr lang="en-GB" dirty="0"/>
            <a:t>Declines help because of shame/internalisation  OR is unable to find help because they do not know </a:t>
          </a:r>
        </a:p>
      </dgm:t>
    </dgm:pt>
    <dgm:pt modelId="{4A7B8789-D7BE-EC4B-BF0C-0DEC36DC70F1}" type="sibTrans" cxnId="{29AC687D-FB43-E746-9878-72A611FDBFFB}">
      <dgm:prSet/>
      <dgm:spPr/>
      <dgm:t>
        <a:bodyPr/>
        <a:lstStyle/>
        <a:p>
          <a:endParaRPr lang="en-GB"/>
        </a:p>
      </dgm:t>
    </dgm:pt>
    <dgm:pt modelId="{7A30AB71-D38C-454E-A0E0-FE97FB014599}" type="parTrans" cxnId="{29AC687D-FB43-E746-9878-72A611FDBFFB}">
      <dgm:prSet/>
      <dgm:spPr/>
      <dgm:t>
        <a:bodyPr/>
        <a:lstStyle/>
        <a:p>
          <a:endParaRPr lang="en-GB"/>
        </a:p>
      </dgm:t>
    </dgm:pt>
    <dgm:pt modelId="{4694DDC9-5D62-E045-9896-C146C10EDCA6}">
      <dgm:prSet/>
      <dgm:spPr>
        <a:solidFill>
          <a:srgbClr val="D170DB"/>
        </a:solidFill>
      </dgm:spPr>
      <dgm:t>
        <a:bodyPr/>
        <a:lstStyle/>
        <a:p>
          <a:r>
            <a:rPr lang="en-GB" dirty="0"/>
            <a:t>Less likely to seek support, because of ableism/admitting they need help. There is shame is asking for help, shame in being disabled.</a:t>
          </a:r>
        </a:p>
      </dgm:t>
    </dgm:pt>
    <dgm:pt modelId="{C7B5A2A1-0E51-084D-91CB-76C73AAA9D4D}" type="parTrans" cxnId="{768518AE-B54E-E84D-92C6-D4D28CBDA3A1}">
      <dgm:prSet/>
      <dgm:spPr/>
      <dgm:t>
        <a:bodyPr/>
        <a:lstStyle/>
        <a:p>
          <a:endParaRPr lang="en-GB"/>
        </a:p>
      </dgm:t>
    </dgm:pt>
    <dgm:pt modelId="{871451B9-0C7E-E741-A48A-41AC9CBFC99E}" type="sibTrans" cxnId="{768518AE-B54E-E84D-92C6-D4D28CBDA3A1}">
      <dgm:prSet/>
      <dgm:spPr/>
      <dgm:t>
        <a:bodyPr/>
        <a:lstStyle/>
        <a:p>
          <a:endParaRPr lang="en-GB"/>
        </a:p>
      </dgm:t>
    </dgm:pt>
    <dgm:pt modelId="{06AAE881-A396-5B40-9ACC-B111B55D1A46}" type="pres">
      <dgm:prSet presAssocID="{E8675AA4-7E1B-4742-90FD-B2814C99BAB0}" presName="cycle" presStyleCnt="0">
        <dgm:presLayoutVars>
          <dgm:dir/>
          <dgm:resizeHandles val="exact"/>
        </dgm:presLayoutVars>
      </dgm:prSet>
      <dgm:spPr/>
    </dgm:pt>
    <dgm:pt modelId="{90B0793A-0C66-894A-A6BC-789BAE570C28}" type="pres">
      <dgm:prSet presAssocID="{B7CED377-7418-3C48-A776-6DDB9EE92FA0}" presName="node" presStyleLbl="node1" presStyleIdx="0" presStyleCnt="6" custScaleX="119833" custScaleY="113682" custRadScaleRad="90904" custRadScaleInc="-8985">
        <dgm:presLayoutVars>
          <dgm:bulletEnabled val="1"/>
        </dgm:presLayoutVars>
      </dgm:prSet>
      <dgm:spPr/>
    </dgm:pt>
    <dgm:pt modelId="{607C830D-4935-634E-91BD-060D7E800DC4}" type="pres">
      <dgm:prSet presAssocID="{66525157-C879-BF4C-8810-6E88CF2D1C2F}" presName="sibTrans" presStyleLbl="sibTrans2D1" presStyleIdx="0" presStyleCnt="6"/>
      <dgm:spPr/>
    </dgm:pt>
    <dgm:pt modelId="{FDD5153A-8AA1-F04A-9A0A-F66DD50ED0FC}" type="pres">
      <dgm:prSet presAssocID="{66525157-C879-BF4C-8810-6E88CF2D1C2F}" presName="connectorText" presStyleLbl="sibTrans2D1" presStyleIdx="0" presStyleCnt="6"/>
      <dgm:spPr/>
    </dgm:pt>
    <dgm:pt modelId="{68738235-AF60-4041-A4D5-FD488FAF2750}" type="pres">
      <dgm:prSet presAssocID="{FC38CAA2-C6D6-194D-B141-9F1094523D31}" presName="node" presStyleLbl="node1" presStyleIdx="1" presStyleCnt="6" custScaleX="126501" custScaleY="124898" custRadScaleRad="128778" custRadScaleInc="21226">
        <dgm:presLayoutVars>
          <dgm:bulletEnabled val="1"/>
        </dgm:presLayoutVars>
      </dgm:prSet>
      <dgm:spPr/>
    </dgm:pt>
    <dgm:pt modelId="{40F8453C-F7FE-FF4A-895E-2154507EC11C}" type="pres">
      <dgm:prSet presAssocID="{1DF54DE2-362A-8B45-89E5-25FC1F9964AD}" presName="sibTrans" presStyleLbl="sibTrans2D1" presStyleIdx="1" presStyleCnt="6"/>
      <dgm:spPr/>
    </dgm:pt>
    <dgm:pt modelId="{A110E9FF-CC40-AF42-85CE-2594F6A471E6}" type="pres">
      <dgm:prSet presAssocID="{1DF54DE2-362A-8B45-89E5-25FC1F9964AD}" presName="connectorText" presStyleLbl="sibTrans2D1" presStyleIdx="1" presStyleCnt="6"/>
      <dgm:spPr/>
    </dgm:pt>
    <dgm:pt modelId="{AC573994-0BA1-3742-B7A9-556837E85497}" type="pres">
      <dgm:prSet presAssocID="{543CE8F1-3102-7B42-87A7-8817422A2BA4}" presName="node" presStyleLbl="node1" presStyleIdx="2" presStyleCnt="6" custScaleX="138337" custScaleY="123514" custRadScaleRad="135157" custRadScaleInc="-14265">
        <dgm:presLayoutVars>
          <dgm:bulletEnabled val="1"/>
        </dgm:presLayoutVars>
      </dgm:prSet>
      <dgm:spPr/>
    </dgm:pt>
    <dgm:pt modelId="{BA9D5720-B54C-E64D-88B6-28F4CFB2769D}" type="pres">
      <dgm:prSet presAssocID="{4A7B8789-D7BE-EC4B-BF0C-0DEC36DC70F1}" presName="sibTrans" presStyleLbl="sibTrans2D1" presStyleIdx="2" presStyleCnt="6"/>
      <dgm:spPr/>
    </dgm:pt>
    <dgm:pt modelId="{4C878B1E-A1E7-A04A-AD7D-A798253AB13A}" type="pres">
      <dgm:prSet presAssocID="{4A7B8789-D7BE-EC4B-BF0C-0DEC36DC70F1}" presName="connectorText" presStyleLbl="sibTrans2D1" presStyleIdx="2" presStyleCnt="6"/>
      <dgm:spPr/>
    </dgm:pt>
    <dgm:pt modelId="{91E885EE-407B-5947-BCF1-B19A54166943}" type="pres">
      <dgm:prSet presAssocID="{28EE8861-679D-524C-96CD-05D761D38F7E}" presName="node" presStyleLbl="node1" presStyleIdx="3" presStyleCnt="6" custScaleX="134569" custScaleY="130700" custRadScaleRad="81674" custRadScaleInc="-8858">
        <dgm:presLayoutVars>
          <dgm:bulletEnabled val="1"/>
        </dgm:presLayoutVars>
      </dgm:prSet>
      <dgm:spPr/>
    </dgm:pt>
    <dgm:pt modelId="{F5A9C0C1-DFF4-D84B-86A5-2FB580312AEB}" type="pres">
      <dgm:prSet presAssocID="{6095CEF8-8865-5149-AD53-A14C4FFBF993}" presName="sibTrans" presStyleLbl="sibTrans2D1" presStyleIdx="3" presStyleCnt="6"/>
      <dgm:spPr/>
    </dgm:pt>
    <dgm:pt modelId="{92165C03-A6BA-0E44-BCD3-DC943258953E}" type="pres">
      <dgm:prSet presAssocID="{6095CEF8-8865-5149-AD53-A14C4FFBF993}" presName="connectorText" presStyleLbl="sibTrans2D1" presStyleIdx="3" presStyleCnt="6"/>
      <dgm:spPr/>
    </dgm:pt>
    <dgm:pt modelId="{EB00A4A0-6466-3E49-9DE9-FA5B7112257A}" type="pres">
      <dgm:prSet presAssocID="{450704FD-4218-504E-B175-C2F9612E2E06}" presName="node" presStyleLbl="node1" presStyleIdx="4" presStyleCnt="6" custScaleX="144451" custScaleY="110479" custRadScaleRad="133742" custRadScaleInc="6352">
        <dgm:presLayoutVars>
          <dgm:bulletEnabled val="1"/>
        </dgm:presLayoutVars>
      </dgm:prSet>
      <dgm:spPr/>
    </dgm:pt>
    <dgm:pt modelId="{3EF82AF9-8BD7-9440-9867-F0734077466D}" type="pres">
      <dgm:prSet presAssocID="{ED79144E-88D7-BE46-8AEA-E85B521DD469}" presName="sibTrans" presStyleLbl="sibTrans2D1" presStyleIdx="4" presStyleCnt="6"/>
      <dgm:spPr/>
    </dgm:pt>
    <dgm:pt modelId="{8854CC70-80DF-914C-BF28-7DFCF24497F6}" type="pres">
      <dgm:prSet presAssocID="{ED79144E-88D7-BE46-8AEA-E85B521DD469}" presName="connectorText" presStyleLbl="sibTrans2D1" presStyleIdx="4" presStyleCnt="6"/>
      <dgm:spPr/>
    </dgm:pt>
    <dgm:pt modelId="{B485D60C-DB0C-6940-8950-96EEF0537723}" type="pres">
      <dgm:prSet presAssocID="{4694DDC9-5D62-E045-9896-C146C10EDCA6}" presName="node" presStyleLbl="node1" presStyleIdx="5" presStyleCnt="6" custScaleX="138546" custScaleY="122084" custRadScaleRad="122955" custRadScaleInc="-20937">
        <dgm:presLayoutVars>
          <dgm:bulletEnabled val="1"/>
        </dgm:presLayoutVars>
      </dgm:prSet>
      <dgm:spPr/>
    </dgm:pt>
    <dgm:pt modelId="{112E55CC-29F5-774C-8BBF-249BC01BABAC}" type="pres">
      <dgm:prSet presAssocID="{871451B9-0C7E-E741-A48A-41AC9CBFC99E}" presName="sibTrans" presStyleLbl="sibTrans2D1" presStyleIdx="5" presStyleCnt="6"/>
      <dgm:spPr/>
    </dgm:pt>
    <dgm:pt modelId="{EB53A289-E735-0D4E-8F57-669881B9FC98}" type="pres">
      <dgm:prSet presAssocID="{871451B9-0C7E-E741-A48A-41AC9CBFC99E}" presName="connectorText" presStyleLbl="sibTrans2D1" presStyleIdx="5" presStyleCnt="6"/>
      <dgm:spPr/>
    </dgm:pt>
  </dgm:ptLst>
  <dgm:cxnLst>
    <dgm:cxn modelId="{FDD62F06-1000-B14E-82AE-76ACDF5CBDE4}" type="presOf" srcId="{871451B9-0C7E-E741-A48A-41AC9CBFC99E}" destId="{112E55CC-29F5-774C-8BBF-249BC01BABAC}" srcOrd="0" destOrd="0" presId="urn:microsoft.com/office/officeart/2005/8/layout/cycle2"/>
    <dgm:cxn modelId="{F77CB309-B8D0-B344-A5AF-01D16B1A9B8F}" type="presOf" srcId="{450704FD-4218-504E-B175-C2F9612E2E06}" destId="{EB00A4A0-6466-3E49-9DE9-FA5B7112257A}" srcOrd="0" destOrd="0" presId="urn:microsoft.com/office/officeart/2005/8/layout/cycle2"/>
    <dgm:cxn modelId="{B81E7D0E-1CB9-FA44-9338-7F1C34A9624C}" type="presOf" srcId="{1DF54DE2-362A-8B45-89E5-25FC1F9964AD}" destId="{A110E9FF-CC40-AF42-85CE-2594F6A471E6}" srcOrd="1" destOrd="0" presId="urn:microsoft.com/office/officeart/2005/8/layout/cycle2"/>
    <dgm:cxn modelId="{9FE79D0E-C3B9-E647-A1EA-877F4135F809}" type="presOf" srcId="{543CE8F1-3102-7B42-87A7-8817422A2BA4}" destId="{AC573994-0BA1-3742-B7A9-556837E85497}" srcOrd="0" destOrd="0" presId="urn:microsoft.com/office/officeart/2005/8/layout/cycle2"/>
    <dgm:cxn modelId="{BB1D3416-9658-8E42-8DFF-03579AB7B676}" type="presOf" srcId="{66525157-C879-BF4C-8810-6E88CF2D1C2F}" destId="{FDD5153A-8AA1-F04A-9A0A-F66DD50ED0FC}" srcOrd="1" destOrd="0" presId="urn:microsoft.com/office/officeart/2005/8/layout/cycle2"/>
    <dgm:cxn modelId="{014B2018-C491-194F-918C-7E7DAAC87097}" type="presOf" srcId="{4A7B8789-D7BE-EC4B-BF0C-0DEC36DC70F1}" destId="{4C878B1E-A1E7-A04A-AD7D-A798253AB13A}" srcOrd="1" destOrd="0" presId="urn:microsoft.com/office/officeart/2005/8/layout/cycle2"/>
    <dgm:cxn modelId="{493C1E2C-C321-FA42-9B12-FD358D9032B2}" type="presOf" srcId="{6095CEF8-8865-5149-AD53-A14C4FFBF993}" destId="{F5A9C0C1-DFF4-D84B-86A5-2FB580312AEB}" srcOrd="0" destOrd="0" presId="urn:microsoft.com/office/officeart/2005/8/layout/cycle2"/>
    <dgm:cxn modelId="{0F27202D-E004-B143-A386-07989DF6C648}" type="presOf" srcId="{66525157-C879-BF4C-8810-6E88CF2D1C2F}" destId="{607C830D-4935-634E-91BD-060D7E800DC4}" srcOrd="0" destOrd="0" presId="urn:microsoft.com/office/officeart/2005/8/layout/cycle2"/>
    <dgm:cxn modelId="{12B4D660-0B53-7342-821C-F03BCD11EBB5}" type="presOf" srcId="{FC38CAA2-C6D6-194D-B141-9F1094523D31}" destId="{68738235-AF60-4041-A4D5-FD488FAF2750}" srcOrd="0" destOrd="0" presId="urn:microsoft.com/office/officeart/2005/8/layout/cycle2"/>
    <dgm:cxn modelId="{738F8767-F9A4-834B-9E84-1451C4DF9122}" srcId="{E8675AA4-7E1B-4742-90FD-B2814C99BAB0}" destId="{28EE8861-679D-524C-96CD-05D761D38F7E}" srcOrd="3" destOrd="0" parTransId="{7837B6A1-37E1-5F41-9E38-25374899DA9D}" sibTransId="{6095CEF8-8865-5149-AD53-A14C4FFBF993}"/>
    <dgm:cxn modelId="{E6DA506C-B5FE-8D41-A140-519187B9D24F}" type="presOf" srcId="{28EE8861-679D-524C-96CD-05D761D38F7E}" destId="{91E885EE-407B-5947-BCF1-B19A54166943}" srcOrd="0" destOrd="0" presId="urn:microsoft.com/office/officeart/2005/8/layout/cycle2"/>
    <dgm:cxn modelId="{45A5DD79-5825-3947-B891-D087F8E472E0}" srcId="{E8675AA4-7E1B-4742-90FD-B2814C99BAB0}" destId="{450704FD-4218-504E-B175-C2F9612E2E06}" srcOrd="4" destOrd="0" parTransId="{87D9CB24-82AF-904E-9241-989BD316EC65}" sibTransId="{ED79144E-88D7-BE46-8AEA-E85B521DD469}"/>
    <dgm:cxn modelId="{29AC687D-FB43-E746-9878-72A611FDBFFB}" srcId="{E8675AA4-7E1B-4742-90FD-B2814C99BAB0}" destId="{543CE8F1-3102-7B42-87A7-8817422A2BA4}" srcOrd="2" destOrd="0" parTransId="{7A30AB71-D38C-454E-A0E0-FE97FB014599}" sibTransId="{4A7B8789-D7BE-EC4B-BF0C-0DEC36DC70F1}"/>
    <dgm:cxn modelId="{11660383-CC9D-914D-BDAF-0B8E4E90E483}" type="presOf" srcId="{E8675AA4-7E1B-4742-90FD-B2814C99BAB0}" destId="{06AAE881-A396-5B40-9ACC-B111B55D1A46}" srcOrd="0" destOrd="0" presId="urn:microsoft.com/office/officeart/2005/8/layout/cycle2"/>
    <dgm:cxn modelId="{71B1F89D-3105-0F4C-BB3D-F25BFBB7F3D7}" type="presOf" srcId="{ED79144E-88D7-BE46-8AEA-E85B521DD469}" destId="{8854CC70-80DF-914C-BF28-7DFCF24497F6}" srcOrd="1" destOrd="0" presId="urn:microsoft.com/office/officeart/2005/8/layout/cycle2"/>
    <dgm:cxn modelId="{768518AE-B54E-E84D-92C6-D4D28CBDA3A1}" srcId="{E8675AA4-7E1B-4742-90FD-B2814C99BAB0}" destId="{4694DDC9-5D62-E045-9896-C146C10EDCA6}" srcOrd="5" destOrd="0" parTransId="{C7B5A2A1-0E51-084D-91CB-76C73AAA9D4D}" sibTransId="{871451B9-0C7E-E741-A48A-41AC9CBFC99E}"/>
    <dgm:cxn modelId="{86CD9EB6-6C41-EB4F-979B-59CFB93F104C}" type="presOf" srcId="{ED79144E-88D7-BE46-8AEA-E85B521DD469}" destId="{3EF82AF9-8BD7-9440-9867-F0734077466D}" srcOrd="0" destOrd="0" presId="urn:microsoft.com/office/officeart/2005/8/layout/cycle2"/>
    <dgm:cxn modelId="{1F65CAC8-322B-DB44-B5AF-FC54699A427F}" type="presOf" srcId="{4694DDC9-5D62-E045-9896-C146C10EDCA6}" destId="{B485D60C-DB0C-6940-8950-96EEF0537723}" srcOrd="0" destOrd="0" presId="urn:microsoft.com/office/officeart/2005/8/layout/cycle2"/>
    <dgm:cxn modelId="{543EECD1-F744-CF4C-BAA1-E4ABC746FF2D}" type="presOf" srcId="{4A7B8789-D7BE-EC4B-BF0C-0DEC36DC70F1}" destId="{BA9D5720-B54C-E64D-88B6-28F4CFB2769D}" srcOrd="0" destOrd="0" presId="urn:microsoft.com/office/officeart/2005/8/layout/cycle2"/>
    <dgm:cxn modelId="{DCEDEDD1-E389-3E41-A875-5457FE9C360C}" srcId="{E8675AA4-7E1B-4742-90FD-B2814C99BAB0}" destId="{FC38CAA2-C6D6-194D-B141-9F1094523D31}" srcOrd="1" destOrd="0" parTransId="{2FDEEEBF-431C-D34A-A063-0D7B1A69FB2D}" sibTransId="{1DF54DE2-362A-8B45-89E5-25FC1F9964AD}"/>
    <dgm:cxn modelId="{3DA22ED8-A8BD-354A-B8E2-9C908BE2B4B8}" type="presOf" srcId="{B7CED377-7418-3C48-A776-6DDB9EE92FA0}" destId="{90B0793A-0C66-894A-A6BC-789BAE570C28}" srcOrd="0" destOrd="0" presId="urn:microsoft.com/office/officeart/2005/8/layout/cycle2"/>
    <dgm:cxn modelId="{C2D323F1-0E79-8047-9C09-EFD116A334F8}" srcId="{E8675AA4-7E1B-4742-90FD-B2814C99BAB0}" destId="{B7CED377-7418-3C48-A776-6DDB9EE92FA0}" srcOrd="0" destOrd="0" parTransId="{1ACB9569-5E4F-7842-82D9-08011C9DF8F6}" sibTransId="{66525157-C879-BF4C-8810-6E88CF2D1C2F}"/>
    <dgm:cxn modelId="{6CAD30F1-78A4-AD4D-BA36-3CCD943803ED}" type="presOf" srcId="{6095CEF8-8865-5149-AD53-A14C4FFBF993}" destId="{92165C03-A6BA-0E44-BCD3-DC943258953E}" srcOrd="1" destOrd="0" presId="urn:microsoft.com/office/officeart/2005/8/layout/cycle2"/>
    <dgm:cxn modelId="{C19258F7-3414-0543-974D-8CF67EAE8940}" type="presOf" srcId="{871451B9-0C7E-E741-A48A-41AC9CBFC99E}" destId="{EB53A289-E735-0D4E-8F57-669881B9FC98}" srcOrd="1" destOrd="0" presId="urn:microsoft.com/office/officeart/2005/8/layout/cycle2"/>
    <dgm:cxn modelId="{AACF26F8-83EF-6D44-9D7E-EE62C9B4D955}" type="presOf" srcId="{1DF54DE2-362A-8B45-89E5-25FC1F9964AD}" destId="{40F8453C-F7FE-FF4A-895E-2154507EC11C}" srcOrd="0" destOrd="0" presId="urn:microsoft.com/office/officeart/2005/8/layout/cycle2"/>
    <dgm:cxn modelId="{76FA598F-0060-364B-B85B-BDA6BDCAA9EC}" type="presParOf" srcId="{06AAE881-A396-5B40-9ACC-B111B55D1A46}" destId="{90B0793A-0C66-894A-A6BC-789BAE570C28}" srcOrd="0" destOrd="0" presId="urn:microsoft.com/office/officeart/2005/8/layout/cycle2"/>
    <dgm:cxn modelId="{FB9DF41E-9D0C-1545-B67F-36A1C26A91B9}" type="presParOf" srcId="{06AAE881-A396-5B40-9ACC-B111B55D1A46}" destId="{607C830D-4935-634E-91BD-060D7E800DC4}" srcOrd="1" destOrd="0" presId="urn:microsoft.com/office/officeart/2005/8/layout/cycle2"/>
    <dgm:cxn modelId="{9C74C118-96EE-F541-8E8B-733919ACA77D}" type="presParOf" srcId="{607C830D-4935-634E-91BD-060D7E800DC4}" destId="{FDD5153A-8AA1-F04A-9A0A-F66DD50ED0FC}" srcOrd="0" destOrd="0" presId="urn:microsoft.com/office/officeart/2005/8/layout/cycle2"/>
    <dgm:cxn modelId="{237FFF5F-BE81-A54C-99D4-8E2AE1CE410B}" type="presParOf" srcId="{06AAE881-A396-5B40-9ACC-B111B55D1A46}" destId="{68738235-AF60-4041-A4D5-FD488FAF2750}" srcOrd="2" destOrd="0" presId="urn:microsoft.com/office/officeart/2005/8/layout/cycle2"/>
    <dgm:cxn modelId="{7F1E281A-D067-D142-864C-AD7C9D11F75C}" type="presParOf" srcId="{06AAE881-A396-5B40-9ACC-B111B55D1A46}" destId="{40F8453C-F7FE-FF4A-895E-2154507EC11C}" srcOrd="3" destOrd="0" presId="urn:microsoft.com/office/officeart/2005/8/layout/cycle2"/>
    <dgm:cxn modelId="{7EF58491-1637-3B4A-8EAB-13045AE647FF}" type="presParOf" srcId="{40F8453C-F7FE-FF4A-895E-2154507EC11C}" destId="{A110E9FF-CC40-AF42-85CE-2594F6A471E6}" srcOrd="0" destOrd="0" presId="urn:microsoft.com/office/officeart/2005/8/layout/cycle2"/>
    <dgm:cxn modelId="{B7A7A280-0835-6F42-B259-DEA3E4246A38}" type="presParOf" srcId="{06AAE881-A396-5B40-9ACC-B111B55D1A46}" destId="{AC573994-0BA1-3742-B7A9-556837E85497}" srcOrd="4" destOrd="0" presId="urn:microsoft.com/office/officeart/2005/8/layout/cycle2"/>
    <dgm:cxn modelId="{FA41ABF8-5528-E740-BDBB-AADD1A563CF7}" type="presParOf" srcId="{06AAE881-A396-5B40-9ACC-B111B55D1A46}" destId="{BA9D5720-B54C-E64D-88B6-28F4CFB2769D}" srcOrd="5" destOrd="0" presId="urn:microsoft.com/office/officeart/2005/8/layout/cycle2"/>
    <dgm:cxn modelId="{C957D29E-17C9-AF4B-9C55-5185AC46F93B}" type="presParOf" srcId="{BA9D5720-B54C-E64D-88B6-28F4CFB2769D}" destId="{4C878B1E-A1E7-A04A-AD7D-A798253AB13A}" srcOrd="0" destOrd="0" presId="urn:microsoft.com/office/officeart/2005/8/layout/cycle2"/>
    <dgm:cxn modelId="{84553FE8-D7B1-D043-B6E4-403CFB864076}" type="presParOf" srcId="{06AAE881-A396-5B40-9ACC-B111B55D1A46}" destId="{91E885EE-407B-5947-BCF1-B19A54166943}" srcOrd="6" destOrd="0" presId="urn:microsoft.com/office/officeart/2005/8/layout/cycle2"/>
    <dgm:cxn modelId="{DBE7E2FD-2056-7942-81D2-378F83652A2C}" type="presParOf" srcId="{06AAE881-A396-5B40-9ACC-B111B55D1A46}" destId="{F5A9C0C1-DFF4-D84B-86A5-2FB580312AEB}" srcOrd="7" destOrd="0" presId="urn:microsoft.com/office/officeart/2005/8/layout/cycle2"/>
    <dgm:cxn modelId="{A362DEC0-E0FB-A84B-A238-CA69E83F4606}" type="presParOf" srcId="{F5A9C0C1-DFF4-D84B-86A5-2FB580312AEB}" destId="{92165C03-A6BA-0E44-BCD3-DC943258953E}" srcOrd="0" destOrd="0" presId="urn:microsoft.com/office/officeart/2005/8/layout/cycle2"/>
    <dgm:cxn modelId="{EFB4147F-3CB1-9448-AC75-AB376622619B}" type="presParOf" srcId="{06AAE881-A396-5B40-9ACC-B111B55D1A46}" destId="{EB00A4A0-6466-3E49-9DE9-FA5B7112257A}" srcOrd="8" destOrd="0" presId="urn:microsoft.com/office/officeart/2005/8/layout/cycle2"/>
    <dgm:cxn modelId="{9D89BB1A-54A3-1F40-9324-681AD2D92C13}" type="presParOf" srcId="{06AAE881-A396-5B40-9ACC-B111B55D1A46}" destId="{3EF82AF9-8BD7-9440-9867-F0734077466D}" srcOrd="9" destOrd="0" presId="urn:microsoft.com/office/officeart/2005/8/layout/cycle2"/>
    <dgm:cxn modelId="{662CEDF5-3558-7041-AED7-CBA2FF2E571C}" type="presParOf" srcId="{3EF82AF9-8BD7-9440-9867-F0734077466D}" destId="{8854CC70-80DF-914C-BF28-7DFCF24497F6}" srcOrd="0" destOrd="0" presId="urn:microsoft.com/office/officeart/2005/8/layout/cycle2"/>
    <dgm:cxn modelId="{697BF1FF-F1CA-EA48-9202-7000890FB904}" type="presParOf" srcId="{06AAE881-A396-5B40-9ACC-B111B55D1A46}" destId="{B485D60C-DB0C-6940-8950-96EEF0537723}" srcOrd="10" destOrd="0" presId="urn:microsoft.com/office/officeart/2005/8/layout/cycle2"/>
    <dgm:cxn modelId="{68E1B748-A3BC-4B4E-BB82-97C4826D6890}" type="presParOf" srcId="{06AAE881-A396-5B40-9ACC-B111B55D1A46}" destId="{112E55CC-29F5-774C-8BBF-249BC01BABAC}" srcOrd="11" destOrd="0" presId="urn:microsoft.com/office/officeart/2005/8/layout/cycle2"/>
    <dgm:cxn modelId="{B95AF800-0C8A-654C-A64E-FC3C9249A4DA}" type="presParOf" srcId="{112E55CC-29F5-774C-8BBF-249BC01BABAC}" destId="{EB53A289-E735-0D4E-8F57-669881B9FC98}"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0EE3D-6963-5D47-9519-E5CC9D3FA251}">
      <dsp:nvSpPr>
        <dsp:cNvPr id="0" name=""/>
        <dsp:cNvSpPr/>
      </dsp:nvSpPr>
      <dsp:spPr>
        <a:xfrm>
          <a:off x="1761157" y="1132507"/>
          <a:ext cx="2821335" cy="2821335"/>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Positionality as researcher</a:t>
          </a:r>
        </a:p>
      </dsp:txBody>
      <dsp:txXfrm>
        <a:off x="2174332" y="1545682"/>
        <a:ext cx="1994985" cy="1994985"/>
      </dsp:txXfrm>
    </dsp:sp>
    <dsp:sp modelId="{BD282D6D-EAB8-5844-971F-1907D1CD2DA5}">
      <dsp:nvSpPr>
        <dsp:cNvPr id="0" name=""/>
        <dsp:cNvSpPr/>
      </dsp:nvSpPr>
      <dsp:spPr>
        <a:xfrm>
          <a:off x="2466491" y="503"/>
          <a:ext cx="1410667" cy="1410667"/>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Experience of being a Disabled student and staff (multiple physical disabilities)</a:t>
          </a:r>
        </a:p>
      </dsp:txBody>
      <dsp:txXfrm>
        <a:off x="2673078" y="207090"/>
        <a:ext cx="997493" cy="997493"/>
      </dsp:txXfrm>
    </dsp:sp>
    <dsp:sp modelId="{717114A1-33EF-BC4F-BEBB-6FF64C1D204C}">
      <dsp:nvSpPr>
        <dsp:cNvPr id="0" name=""/>
        <dsp:cNvSpPr/>
      </dsp:nvSpPr>
      <dsp:spPr>
        <a:xfrm>
          <a:off x="4303829" y="1837841"/>
          <a:ext cx="1410667" cy="1410667"/>
        </a:xfrm>
        <a:prstGeom prst="ellipse">
          <a:avLst/>
        </a:prstGeom>
        <a:solidFill>
          <a:srgbClr val="D170DB">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Access to education, Mum a social justice activist with post graduate education</a:t>
          </a:r>
        </a:p>
      </dsp:txBody>
      <dsp:txXfrm>
        <a:off x="4510416" y="2044428"/>
        <a:ext cx="997493" cy="997493"/>
      </dsp:txXfrm>
    </dsp:sp>
    <dsp:sp modelId="{AA696061-F460-C845-95B0-3EA7DB74D32E}">
      <dsp:nvSpPr>
        <dsp:cNvPr id="0" name=""/>
        <dsp:cNvSpPr/>
      </dsp:nvSpPr>
      <dsp:spPr>
        <a:xfrm>
          <a:off x="2466491" y="3675179"/>
          <a:ext cx="1410667" cy="1410667"/>
        </a:xfrm>
        <a:prstGeom prst="ellipse">
          <a:avLst/>
        </a:prstGeom>
        <a:solidFill>
          <a:schemeClr val="accent6">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Multiple experience of navigating health care systems, racism, institutional ableism, section 28, </a:t>
          </a:r>
        </a:p>
      </dsp:txBody>
      <dsp:txXfrm>
        <a:off x="2673078" y="3881766"/>
        <a:ext cx="997493" cy="997493"/>
      </dsp:txXfrm>
    </dsp:sp>
    <dsp:sp modelId="{4D06EFFB-EBC6-944B-BE55-336DD5F2016E}">
      <dsp:nvSpPr>
        <dsp:cNvPr id="0" name=""/>
        <dsp:cNvSpPr/>
      </dsp:nvSpPr>
      <dsp:spPr>
        <a:xfrm>
          <a:off x="629153" y="1837841"/>
          <a:ext cx="1410667" cy="1410667"/>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South Asian/Bangladeshi immigrant history</a:t>
          </a:r>
        </a:p>
      </dsp:txBody>
      <dsp:txXfrm>
        <a:off x="835740" y="2044428"/>
        <a:ext cx="997493" cy="997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0793A-0C66-894A-A6BC-789BAE570C28}">
      <dsp:nvSpPr>
        <dsp:cNvPr id="0" name=""/>
        <dsp:cNvSpPr/>
      </dsp:nvSpPr>
      <dsp:spPr>
        <a:xfrm>
          <a:off x="4617343" y="48419"/>
          <a:ext cx="2109026" cy="2000770"/>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Student encounters barriers/hurdle</a:t>
          </a:r>
        </a:p>
      </dsp:txBody>
      <dsp:txXfrm>
        <a:off x="4926203" y="341425"/>
        <a:ext cx="1491306" cy="1414758"/>
      </dsp:txXfrm>
    </dsp:sp>
    <dsp:sp modelId="{607C830D-4935-634E-91BD-060D7E800DC4}">
      <dsp:nvSpPr>
        <dsp:cNvPr id="0" name=""/>
        <dsp:cNvSpPr/>
      </dsp:nvSpPr>
      <dsp:spPr>
        <a:xfrm rot="1066207">
          <a:off x="6912963" y="1254002"/>
          <a:ext cx="651698" cy="59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917214" y="1345607"/>
        <a:ext cx="473501" cy="356394"/>
      </dsp:txXfrm>
    </dsp:sp>
    <dsp:sp modelId="{68738235-AF60-4041-A4D5-FD488FAF2750}">
      <dsp:nvSpPr>
        <dsp:cNvPr id="0" name=""/>
        <dsp:cNvSpPr/>
      </dsp:nvSpPr>
      <dsp:spPr>
        <a:xfrm>
          <a:off x="7787468" y="984518"/>
          <a:ext cx="2226381" cy="219816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Feels shame/ableism that they are not able to participate, complete the task or project in same structure as others</a:t>
          </a:r>
        </a:p>
      </dsp:txBody>
      <dsp:txXfrm>
        <a:off x="8113514" y="1306432"/>
        <a:ext cx="1574289" cy="1554341"/>
      </dsp:txXfrm>
    </dsp:sp>
    <dsp:sp modelId="{40F8453C-F7FE-FF4A-895E-2154507EC11C}">
      <dsp:nvSpPr>
        <dsp:cNvPr id="0" name=""/>
        <dsp:cNvSpPr/>
      </dsp:nvSpPr>
      <dsp:spPr>
        <a:xfrm rot="5281976">
          <a:off x="8757559" y="3237984"/>
          <a:ext cx="385896" cy="59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8813457" y="3298932"/>
        <a:ext cx="270127" cy="356394"/>
      </dsp:txXfrm>
    </dsp:sp>
    <dsp:sp modelId="{AC573994-0BA1-3742-B7A9-556837E85497}">
      <dsp:nvSpPr>
        <dsp:cNvPr id="0" name=""/>
        <dsp:cNvSpPr/>
      </dsp:nvSpPr>
      <dsp:spPr>
        <a:xfrm>
          <a:off x="7783344" y="3909223"/>
          <a:ext cx="2434691" cy="2173811"/>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Declines help because of shame/internalisation  OR is unable to find help because they do not know </a:t>
          </a:r>
        </a:p>
      </dsp:txBody>
      <dsp:txXfrm>
        <a:off x="8139896" y="4227570"/>
        <a:ext cx="1721587" cy="1537117"/>
      </dsp:txXfrm>
    </dsp:sp>
    <dsp:sp modelId="{BA9D5720-B54C-E64D-88B6-28F4CFB2769D}">
      <dsp:nvSpPr>
        <dsp:cNvPr id="0" name=""/>
        <dsp:cNvSpPr/>
      </dsp:nvSpPr>
      <dsp:spPr>
        <a:xfrm rot="10140064">
          <a:off x="7233460" y="5002461"/>
          <a:ext cx="413178" cy="59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7356275" y="5109434"/>
        <a:ext cx="289225" cy="356394"/>
      </dsp:txXfrm>
    </dsp:sp>
    <dsp:sp modelId="{91E885EE-407B-5947-BCF1-B19A54166943}">
      <dsp:nvSpPr>
        <dsp:cNvPr id="0" name=""/>
        <dsp:cNvSpPr/>
      </dsp:nvSpPr>
      <dsp:spPr>
        <a:xfrm>
          <a:off x="4700585" y="4451600"/>
          <a:ext cx="2368376" cy="2300282"/>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Doesn’t perform as well at task/or project, slips behind - this reinforces it is their own lacking</a:t>
          </a:r>
        </a:p>
      </dsp:txBody>
      <dsp:txXfrm>
        <a:off x="5047426" y="4788468"/>
        <a:ext cx="1674694" cy="1626546"/>
      </dsp:txXfrm>
    </dsp:sp>
    <dsp:sp modelId="{F5A9C0C1-DFF4-D84B-86A5-2FB580312AEB}">
      <dsp:nvSpPr>
        <dsp:cNvPr id="0" name=""/>
        <dsp:cNvSpPr/>
      </dsp:nvSpPr>
      <dsp:spPr>
        <a:xfrm rot="11321177">
          <a:off x="4112722" y="5066771"/>
          <a:ext cx="428767" cy="59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4240614" y="5195282"/>
        <a:ext cx="300137" cy="356394"/>
      </dsp:txXfrm>
    </dsp:sp>
    <dsp:sp modelId="{EB00A4A0-6466-3E49-9DE9-FA5B7112257A}">
      <dsp:nvSpPr>
        <dsp:cNvPr id="0" name=""/>
        <dsp:cNvSpPr/>
      </dsp:nvSpPr>
      <dsp:spPr>
        <a:xfrm>
          <a:off x="1397581" y="4138206"/>
          <a:ext cx="2542296" cy="1944399"/>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Internalises shame and ableism, that there is a  deficiency that they are not good enough, attends less of their education. Self doubt.</a:t>
          </a:r>
        </a:p>
      </dsp:txBody>
      <dsp:txXfrm>
        <a:off x="1769892" y="4422957"/>
        <a:ext cx="1797674" cy="1374897"/>
      </dsp:txXfrm>
    </dsp:sp>
    <dsp:sp modelId="{3EF82AF9-8BD7-9440-9867-F0734077466D}">
      <dsp:nvSpPr>
        <dsp:cNvPr id="0" name=""/>
        <dsp:cNvSpPr/>
      </dsp:nvSpPr>
      <dsp:spPr>
        <a:xfrm rot="16365416">
          <a:off x="2491767" y="3393362"/>
          <a:ext cx="490689" cy="59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561830" y="3585678"/>
        <a:ext cx="343482" cy="356394"/>
      </dsp:txXfrm>
    </dsp:sp>
    <dsp:sp modelId="{B485D60C-DB0C-6940-8950-96EEF0537723}">
      <dsp:nvSpPr>
        <dsp:cNvPr id="0" name=""/>
        <dsp:cNvSpPr/>
      </dsp:nvSpPr>
      <dsp:spPr>
        <a:xfrm>
          <a:off x="1592548" y="1066429"/>
          <a:ext cx="2438370" cy="2148643"/>
        </a:xfrm>
        <a:prstGeom prst="ellipse">
          <a:avLst/>
        </a:prstGeom>
        <a:solidFill>
          <a:srgbClr val="D170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Less likely to seek support, because of ableism/admitting they need help. There is shame is asking for help, shame in being disabled.</a:t>
          </a:r>
        </a:p>
      </dsp:txBody>
      <dsp:txXfrm>
        <a:off x="1949639" y="1381090"/>
        <a:ext cx="1724188" cy="1519321"/>
      </dsp:txXfrm>
    </dsp:sp>
    <dsp:sp modelId="{112E55CC-29F5-774C-8BBF-249BC01BABAC}">
      <dsp:nvSpPr>
        <dsp:cNvPr id="0" name=""/>
        <dsp:cNvSpPr/>
      </dsp:nvSpPr>
      <dsp:spPr>
        <a:xfrm rot="20346239">
          <a:off x="4084089" y="1275346"/>
          <a:ext cx="432949" cy="5939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088360" y="1417307"/>
        <a:ext cx="303064" cy="35639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E6-E1E5-7D4F-FEFB-FDEE691A2ED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DE39DB-6671-35EF-CD00-EFAFA12846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74154E-80CE-2E24-BD32-E933528C20DE}"/>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5" name="Footer Placeholder 4">
            <a:extLst>
              <a:ext uri="{FF2B5EF4-FFF2-40B4-BE49-F238E27FC236}">
                <a16:creationId xmlns:a16="http://schemas.microsoft.com/office/drawing/2014/main" id="{113A11DF-948A-C4F9-DDD4-A837E9EE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D69DD-8FCD-39BB-7B9A-7F947C3FCB73}"/>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190350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E9B3-E777-7C8E-ACBC-DD1A637FFA9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3398BD-E780-C574-49B7-32183F278B7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1A04E0-5338-876C-8B20-9B2D89780E0D}"/>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5" name="Footer Placeholder 4">
            <a:extLst>
              <a:ext uri="{FF2B5EF4-FFF2-40B4-BE49-F238E27FC236}">
                <a16:creationId xmlns:a16="http://schemas.microsoft.com/office/drawing/2014/main" id="{6DB08B2D-3452-5404-C107-30AA5AB12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097D3-604F-DFFA-5A0D-D964105B10BA}"/>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12862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FD8C1-AA00-E8E4-1112-885DCE54689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450A79-B1C8-BDEB-EACE-8285513876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E1DF78-5836-83AE-FAFE-390F14442189}"/>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5" name="Footer Placeholder 4">
            <a:extLst>
              <a:ext uri="{FF2B5EF4-FFF2-40B4-BE49-F238E27FC236}">
                <a16:creationId xmlns:a16="http://schemas.microsoft.com/office/drawing/2014/main" id="{D3FB99F5-10D6-31E2-B3B8-82CB398D9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3F534-8512-482F-108C-EB585464B22F}"/>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15337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ACAD-4D69-68B8-FBDD-B9A7601019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384BA9-5065-2AE8-EF7D-3FF620A97F2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47C6A5-CE1D-2EC4-1C3A-95C2D97CA0D3}"/>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5" name="Footer Placeholder 4">
            <a:extLst>
              <a:ext uri="{FF2B5EF4-FFF2-40B4-BE49-F238E27FC236}">
                <a16:creationId xmlns:a16="http://schemas.microsoft.com/office/drawing/2014/main" id="{2FCC06C1-0E88-C305-5029-2C86F5A32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BF701-F1C6-FE78-72AC-9D094B38A5DB}"/>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92020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6676-5144-B3D6-BAAF-F8AC26F1E6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D6D25DF-7D64-C46D-B21C-71234CF62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B88942C-2F10-C2A1-40CA-18FFDB8F9D06}"/>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5" name="Footer Placeholder 4">
            <a:extLst>
              <a:ext uri="{FF2B5EF4-FFF2-40B4-BE49-F238E27FC236}">
                <a16:creationId xmlns:a16="http://schemas.microsoft.com/office/drawing/2014/main" id="{4F735A6B-5CEC-3957-EB04-C834D0C99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C6044-D9F3-2307-7FFC-AEC00D5C1B9A}"/>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41585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086C-D72B-70F7-1697-310B01374F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AE28CA-3645-0E39-F551-C5563417AF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19165-41AE-E6AF-79D4-CF2A24A99F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312883-3203-6AC5-2B75-417F375938D0}"/>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6" name="Footer Placeholder 5">
            <a:extLst>
              <a:ext uri="{FF2B5EF4-FFF2-40B4-BE49-F238E27FC236}">
                <a16:creationId xmlns:a16="http://schemas.microsoft.com/office/drawing/2014/main" id="{90DC5E0B-C3CF-27D0-6B03-14BE28A83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79242-691B-739F-0B46-0FA6941FCE0E}"/>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231056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34A3-1361-D160-52B7-E56460C77BD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767DB6-0225-1733-1D17-1436CC7B9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70E77D-C8E7-A3BE-E14B-A99D27B2B3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C1E161B-7D77-5619-1B80-247F499AF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18BDB9-06B8-F4A0-6344-4ED189D77C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EC66BF-53D1-509D-1AB7-7B8BB3B13279}"/>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8" name="Footer Placeholder 7">
            <a:extLst>
              <a:ext uri="{FF2B5EF4-FFF2-40B4-BE49-F238E27FC236}">
                <a16:creationId xmlns:a16="http://schemas.microsoft.com/office/drawing/2014/main" id="{2882E310-0C6B-3158-7AB9-E01BBCEACB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023B9E-46F7-06B3-D3DB-C8FD6F9A2E62}"/>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405347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59D3-6607-62AB-9332-712D409084E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C0D5571-056A-9AB9-A8EB-A5687603C217}"/>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4" name="Footer Placeholder 3">
            <a:extLst>
              <a:ext uri="{FF2B5EF4-FFF2-40B4-BE49-F238E27FC236}">
                <a16:creationId xmlns:a16="http://schemas.microsoft.com/office/drawing/2014/main" id="{447A9AF4-3A3C-9973-1F3A-743730C15E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37579-4726-3174-1F51-0D47F86084D3}"/>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297253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83347-6872-E053-5B95-EDC386C1F3C1}"/>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3" name="Footer Placeholder 2">
            <a:extLst>
              <a:ext uri="{FF2B5EF4-FFF2-40B4-BE49-F238E27FC236}">
                <a16:creationId xmlns:a16="http://schemas.microsoft.com/office/drawing/2014/main" id="{FE3321A7-33C6-3F59-CE9E-E042063132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F75307-B019-D205-459D-93E25E521175}"/>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4630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414B-8360-6FF7-1F17-C099B7017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D5B996C-B63F-5E8C-290F-C530C3220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113D4D7-899D-B57D-C8C1-0A697B371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3EE210-89DF-D99C-E4CB-A14FEF66F61C}"/>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6" name="Footer Placeholder 5">
            <a:extLst>
              <a:ext uri="{FF2B5EF4-FFF2-40B4-BE49-F238E27FC236}">
                <a16:creationId xmlns:a16="http://schemas.microsoft.com/office/drawing/2014/main" id="{FB0C175D-8003-8FD8-0C70-6CF057EDE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EEE8B-1A65-68C5-27B0-9CA74D1893A6}"/>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319261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8FE5-5DC5-E416-4BEF-AAD4B0CEC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6AD8150-BAF8-2A35-31D4-DF8B9CC13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9A8A94-BD0F-454D-FDCE-BC8CA948D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D9C7A3-86DE-D335-135C-CEFD8E4663D9}"/>
              </a:ext>
            </a:extLst>
          </p:cNvPr>
          <p:cNvSpPr>
            <a:spLocks noGrp="1"/>
          </p:cNvSpPr>
          <p:nvPr>
            <p:ph type="dt" sz="half" idx="10"/>
          </p:nvPr>
        </p:nvSpPr>
        <p:spPr/>
        <p:txBody>
          <a:bodyPr/>
          <a:lstStyle/>
          <a:p>
            <a:fld id="{D4DFBA96-A9B6-B341-BF50-5069453246A5}" type="datetimeFigureOut">
              <a:rPr lang="en-US" smtClean="0"/>
              <a:t>2/8/24</a:t>
            </a:fld>
            <a:endParaRPr lang="en-US"/>
          </a:p>
        </p:txBody>
      </p:sp>
      <p:sp>
        <p:nvSpPr>
          <p:cNvPr id="6" name="Footer Placeholder 5">
            <a:extLst>
              <a:ext uri="{FF2B5EF4-FFF2-40B4-BE49-F238E27FC236}">
                <a16:creationId xmlns:a16="http://schemas.microsoft.com/office/drawing/2014/main" id="{E3C558DC-1487-68A0-CC7E-23F5ABE1E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66C75-8F97-3C1A-612D-425E39561F4C}"/>
              </a:ext>
            </a:extLst>
          </p:cNvPr>
          <p:cNvSpPr>
            <a:spLocks noGrp="1"/>
          </p:cNvSpPr>
          <p:nvPr>
            <p:ph type="sldNum" sz="quarter" idx="12"/>
          </p:nvPr>
        </p:nvSpPr>
        <p:spPr/>
        <p:txBody>
          <a:bodyPr/>
          <a:lstStyle/>
          <a:p>
            <a:fld id="{48A0262F-7BF0-CF44-8D25-EF71631425FC}" type="slidenum">
              <a:rPr lang="en-US" smtClean="0"/>
              <a:t>‹#›</a:t>
            </a:fld>
            <a:endParaRPr lang="en-US"/>
          </a:p>
        </p:txBody>
      </p:sp>
    </p:spTree>
    <p:extLst>
      <p:ext uri="{BB962C8B-B14F-4D97-AF65-F5344CB8AC3E}">
        <p14:creationId xmlns:p14="http://schemas.microsoft.com/office/powerpoint/2010/main" val="83531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2B51A-6FC5-0CA9-F586-C85EA5562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19B64D-3845-4327-E470-AB7B60919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22BEB9-9A6D-E3D5-258C-2E0DA6E17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FBA96-A9B6-B341-BF50-5069453246A5}" type="datetimeFigureOut">
              <a:rPr lang="en-US" smtClean="0"/>
              <a:t>2/8/24</a:t>
            </a:fld>
            <a:endParaRPr lang="en-US"/>
          </a:p>
        </p:txBody>
      </p:sp>
      <p:sp>
        <p:nvSpPr>
          <p:cNvPr id="5" name="Footer Placeholder 4">
            <a:extLst>
              <a:ext uri="{FF2B5EF4-FFF2-40B4-BE49-F238E27FC236}">
                <a16:creationId xmlns:a16="http://schemas.microsoft.com/office/drawing/2014/main" id="{637CBE75-D6BD-D2A5-96B5-E850EA6BF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870DB2-B523-3291-BF5E-1E3B207C6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0262F-7BF0-CF44-8D25-EF71631425FC}" type="slidenum">
              <a:rPr lang="en-US" smtClean="0"/>
              <a:t>‹#›</a:t>
            </a:fld>
            <a:endParaRPr lang="en-US"/>
          </a:p>
        </p:txBody>
      </p:sp>
    </p:spTree>
    <p:extLst>
      <p:ext uri="{BB962C8B-B14F-4D97-AF65-F5344CB8AC3E}">
        <p14:creationId xmlns:p14="http://schemas.microsoft.com/office/powerpoint/2010/main" val="4020958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leavingevidence.wordpress.com/2017/04/12/access-intimacy-interdependence-and-disability-justi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1" name="Picture 10" descr="A group of people sitting in chairs in a park&#10;&#10;Description automatically generated">
            <a:extLst>
              <a:ext uri="{FF2B5EF4-FFF2-40B4-BE49-F238E27FC236}">
                <a16:creationId xmlns:a16="http://schemas.microsoft.com/office/drawing/2014/main" id="{6AD1301D-10DD-986C-8268-AF57AF164829}"/>
              </a:ext>
            </a:extLst>
          </p:cNvPr>
          <p:cNvPicPr>
            <a:picLocks noChangeAspect="1"/>
          </p:cNvPicPr>
          <p:nvPr/>
        </p:nvPicPr>
        <p:blipFill>
          <a:blip r:embed="rId2"/>
          <a:stretch>
            <a:fillRect/>
          </a:stretch>
        </p:blipFill>
        <p:spPr>
          <a:xfrm>
            <a:off x="1929517" y="1840230"/>
            <a:ext cx="7772400" cy="4386876"/>
          </a:xfrm>
          <a:prstGeom prst="rect">
            <a:avLst/>
          </a:prstGeom>
        </p:spPr>
      </p:pic>
      <p:sp>
        <p:nvSpPr>
          <p:cNvPr id="12" name="TextBox 11">
            <a:extLst>
              <a:ext uri="{FF2B5EF4-FFF2-40B4-BE49-F238E27FC236}">
                <a16:creationId xmlns:a16="http://schemas.microsoft.com/office/drawing/2014/main" id="{96D02F43-422C-9B29-848E-76F3DEB7F573}"/>
              </a:ext>
            </a:extLst>
          </p:cNvPr>
          <p:cNvSpPr txBox="1"/>
          <p:nvPr/>
        </p:nvSpPr>
        <p:spPr>
          <a:xfrm>
            <a:off x="2079535" y="630894"/>
            <a:ext cx="7472363" cy="646331"/>
          </a:xfrm>
          <a:prstGeom prst="rect">
            <a:avLst/>
          </a:prstGeom>
          <a:solidFill>
            <a:schemeClr val="accent1">
              <a:lumMod val="20000"/>
              <a:lumOff val="80000"/>
            </a:schemeClr>
          </a:solidFill>
        </p:spPr>
        <p:txBody>
          <a:bodyPr wrap="square" rtlCol="0">
            <a:spAutoFit/>
          </a:bodyPr>
          <a:lstStyle/>
          <a:p>
            <a:r>
              <a:rPr lang="en-US" b="1" dirty="0">
                <a:solidFill>
                  <a:schemeClr val="accent6">
                    <a:lumMod val="50000"/>
                  </a:schemeClr>
                </a:solidFill>
                <a:latin typeface="Al Nile" pitchFamily="2" charset="-78"/>
                <a:cs typeface="Al Nile" pitchFamily="2" charset="-78"/>
              </a:rPr>
              <a:t>The Missing dots - Between theory and practice – Action Research Project Raisa Kabir</a:t>
            </a:r>
          </a:p>
        </p:txBody>
      </p:sp>
    </p:spTree>
    <p:extLst>
      <p:ext uri="{BB962C8B-B14F-4D97-AF65-F5344CB8AC3E}">
        <p14:creationId xmlns:p14="http://schemas.microsoft.com/office/powerpoint/2010/main" val="159291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7F2574A-2C52-3611-B663-7C8FD51D685D}"/>
              </a:ext>
            </a:extLst>
          </p:cNvPr>
          <p:cNvSpPr>
            <a:spLocks noGrp="1"/>
          </p:cNvSpPr>
          <p:nvPr>
            <p:ph type="title"/>
          </p:nvPr>
        </p:nvSpPr>
        <p:spPr>
          <a:xfrm>
            <a:off x="686834" y="1153572"/>
            <a:ext cx="3200400" cy="4461163"/>
          </a:xfrm>
        </p:spPr>
        <p:txBody>
          <a:bodyPr>
            <a:normAutofit/>
          </a:bodyPr>
          <a:lstStyle/>
          <a:p>
            <a:r>
              <a:rPr lang="en-US">
                <a:solidFill>
                  <a:srgbClr val="FFFFFF"/>
                </a:solidFill>
              </a:rPr>
              <a:t>Institutional ableism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75C3A4-CE53-CEEF-347D-D4C4A74FEBEA}"/>
              </a:ext>
            </a:extLst>
          </p:cNvPr>
          <p:cNvSpPr>
            <a:spLocks noGrp="1"/>
          </p:cNvSpPr>
          <p:nvPr>
            <p:ph idx="1"/>
          </p:nvPr>
        </p:nvSpPr>
        <p:spPr>
          <a:xfrm>
            <a:off x="4447308" y="591344"/>
            <a:ext cx="6906491" cy="5585619"/>
          </a:xfrm>
        </p:spPr>
        <p:txBody>
          <a:bodyPr anchor="ctr">
            <a:normAutofit/>
          </a:bodyPr>
          <a:lstStyle/>
          <a:p>
            <a:pPr marL="0" indent="0">
              <a:buNone/>
            </a:pPr>
            <a:r>
              <a:rPr lang="en-GB" b="1" dirty="0">
                <a:latin typeface="Arial" panose="020B0604020202020204" pitchFamily="34" charset="0"/>
                <a:ea typeface="Calibri" panose="020F0502020204030204" pitchFamily="34" charset="0"/>
              </a:rPr>
              <a:t>For some, the structural conditions did not support staff to feel able to </a:t>
            </a:r>
            <a:r>
              <a:rPr lang="en-GB" b="1" dirty="0">
                <a:effectLst/>
                <a:latin typeface="Arial" panose="020B0604020202020204" pitchFamily="34" charset="0"/>
                <a:ea typeface="Calibri" panose="020F0502020204030204" pitchFamily="34" charset="0"/>
              </a:rPr>
              <a:t>disclose a disability, amidst fears of being undermined, or perceived as </a:t>
            </a:r>
            <a:r>
              <a:rPr lang="en-GB" b="1" dirty="0">
                <a:latin typeface="Arial" panose="020B0604020202020204" pitchFamily="34" charset="0"/>
                <a:ea typeface="Calibri" panose="020F0502020204030204" pitchFamily="34" charset="0"/>
              </a:rPr>
              <a:t>not as </a:t>
            </a:r>
            <a:r>
              <a:rPr lang="en-GB" b="1" dirty="0">
                <a:effectLst/>
                <a:latin typeface="Arial" panose="020B0604020202020204" pitchFamily="34" charset="0"/>
                <a:ea typeface="Calibri" panose="020F0502020204030204" pitchFamily="34" charset="0"/>
              </a:rPr>
              <a:t>professional or </a:t>
            </a:r>
            <a:r>
              <a:rPr lang="en-GB" b="1" dirty="0">
                <a:latin typeface="Arial" panose="020B0604020202020204" pitchFamily="34" charset="0"/>
                <a:ea typeface="Calibri" panose="020F0502020204030204" pitchFamily="34" charset="0"/>
              </a:rPr>
              <a:t>not as</a:t>
            </a:r>
            <a:r>
              <a:rPr lang="en-GB" b="1" dirty="0">
                <a:effectLst/>
                <a:latin typeface="Arial" panose="020B0604020202020204" pitchFamily="34" charset="0"/>
                <a:ea typeface="Calibri" panose="020F0502020204030204" pitchFamily="34" charset="0"/>
              </a:rPr>
              <a:t> good at their job – this especially true if the person had interacting </a:t>
            </a:r>
            <a:r>
              <a:rPr lang="en-GB" b="1" dirty="0">
                <a:latin typeface="Arial" panose="020B0604020202020204" pitchFamily="34" charset="0"/>
                <a:ea typeface="Calibri" panose="020F0502020204030204" pitchFamily="34" charset="0"/>
              </a:rPr>
              <a:t>multiple marginalised </a:t>
            </a:r>
            <a:r>
              <a:rPr lang="en-GB" b="1" dirty="0">
                <a:effectLst/>
                <a:latin typeface="Arial" panose="020B0604020202020204" pitchFamily="34" charset="0"/>
                <a:ea typeface="Calibri" panose="020F0502020204030204" pitchFamily="34" charset="0"/>
              </a:rPr>
              <a:t>identities, </a:t>
            </a:r>
            <a:r>
              <a:rPr lang="en-GB" b="1" dirty="0">
                <a:latin typeface="Arial" panose="020B0604020202020204" pitchFamily="34" charset="0"/>
                <a:ea typeface="Calibri" panose="020F0502020204030204" pitchFamily="34" charset="0"/>
              </a:rPr>
              <a:t>which constituted and</a:t>
            </a:r>
            <a:r>
              <a:rPr lang="en-GB" b="1" dirty="0">
                <a:effectLst/>
                <a:latin typeface="Arial" panose="020B0604020202020204" pitchFamily="34" charset="0"/>
                <a:ea typeface="Calibri" panose="020F0502020204030204" pitchFamily="34" charset="0"/>
              </a:rPr>
              <a:t> compounded the ways institutional ableism operates.</a:t>
            </a:r>
          </a:p>
        </p:txBody>
      </p:sp>
    </p:spTree>
    <p:extLst>
      <p:ext uri="{BB962C8B-B14F-4D97-AF65-F5344CB8AC3E}">
        <p14:creationId xmlns:p14="http://schemas.microsoft.com/office/powerpoint/2010/main" val="304641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nk sign with white text&#10;&#10;Description automatically generated">
            <a:extLst>
              <a:ext uri="{FF2B5EF4-FFF2-40B4-BE49-F238E27FC236}">
                <a16:creationId xmlns:a16="http://schemas.microsoft.com/office/drawing/2014/main" id="{30C4A51E-8F5A-F7A8-C510-66938AF2BB38}"/>
              </a:ext>
            </a:extLst>
          </p:cNvPr>
          <p:cNvPicPr>
            <a:picLocks noChangeAspect="1"/>
          </p:cNvPicPr>
          <p:nvPr/>
        </p:nvPicPr>
        <p:blipFill rotWithShape="1">
          <a:blip r:embed="rId2"/>
          <a:srcRect t="7400" b="16343"/>
          <a:stretch/>
        </p:blipFill>
        <p:spPr>
          <a:xfrm>
            <a:off x="20" y="1282"/>
            <a:ext cx="12191980" cy="6856718"/>
          </a:xfrm>
          <a:prstGeom prst="rect">
            <a:avLst/>
          </a:prstGeom>
        </p:spPr>
      </p:pic>
    </p:spTree>
    <p:extLst>
      <p:ext uri="{BB962C8B-B14F-4D97-AF65-F5344CB8AC3E}">
        <p14:creationId xmlns:p14="http://schemas.microsoft.com/office/powerpoint/2010/main" val="591422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BA0025-9E20-C100-65B7-FF7017E8F8BD}"/>
              </a:ext>
            </a:extLst>
          </p:cNvPr>
          <p:cNvSpPr>
            <a:spLocks noGrp="1"/>
          </p:cNvSpPr>
          <p:nvPr>
            <p:ph idx="1"/>
          </p:nvPr>
        </p:nvSpPr>
        <p:spPr>
          <a:xfrm>
            <a:off x="761800" y="1071564"/>
            <a:ext cx="5334197" cy="5168516"/>
          </a:xfrm>
          <a:solidFill>
            <a:schemeClr val="accent2">
              <a:lumMod val="40000"/>
              <a:lumOff val="60000"/>
            </a:schemeClr>
          </a:solidFill>
        </p:spPr>
        <p:txBody>
          <a:bodyPr anchor="ctr">
            <a:normAutofit fontScale="92500" lnSpcReduction="10000"/>
          </a:bodyPr>
          <a:lstStyle/>
          <a:p>
            <a:r>
              <a:rPr lang="en-GB" sz="1400" b="1" dirty="0">
                <a:effectLst/>
                <a:latin typeface="Tahoma" panose="020B0604030504040204" pitchFamily="34" charset="0"/>
                <a:ea typeface="Tahoma" panose="020B0604030504040204" pitchFamily="34" charset="0"/>
                <a:cs typeface="Tahoma" panose="020B0604030504040204" pitchFamily="34" charset="0"/>
              </a:rPr>
              <a:t>“Access for the sake of access is not necessarily </a:t>
            </a:r>
            <a:r>
              <a:rPr lang="en-GB" sz="1400" b="1" dirty="0" err="1">
                <a:effectLst/>
                <a:latin typeface="Tahoma" panose="020B0604030504040204" pitchFamily="34" charset="0"/>
                <a:ea typeface="Tahoma" panose="020B0604030504040204" pitchFamily="34" charset="0"/>
                <a:cs typeface="Tahoma" panose="020B0604030504040204" pitchFamily="34" charset="0"/>
              </a:rPr>
              <a:t>libratory</a:t>
            </a:r>
            <a:r>
              <a:rPr lang="en-GB" sz="1400" b="1" dirty="0">
                <a:effectLst/>
                <a:latin typeface="Tahoma" panose="020B0604030504040204" pitchFamily="34" charset="0"/>
                <a:ea typeface="Tahoma" panose="020B0604030504040204" pitchFamily="34" charset="0"/>
                <a:cs typeface="Tahoma" panose="020B0604030504040204" pitchFamily="34" charset="0"/>
              </a:rPr>
              <a:t>, but access for the sake of connection, justice, community, love and liberation is. We can use access as a tool to transform the broader conditions we live in, to transform the conditions that created that inaccessibility in the first place. Access can be a tool to challenge ableism, </a:t>
            </a:r>
            <a:r>
              <a:rPr lang="en-GB" sz="1400" b="1" dirty="0" err="1">
                <a:effectLst/>
                <a:latin typeface="Tahoma" panose="020B0604030504040204" pitchFamily="34" charset="0"/>
                <a:ea typeface="Tahoma" panose="020B0604030504040204" pitchFamily="34" charset="0"/>
                <a:cs typeface="Tahoma" panose="020B0604030504040204" pitchFamily="34" charset="0"/>
              </a:rPr>
              <a:t>ablebodied</a:t>
            </a:r>
            <a:r>
              <a:rPr lang="en-GB" sz="1400" b="1" dirty="0">
                <a:effectLst/>
                <a:latin typeface="Tahoma" panose="020B0604030504040204" pitchFamily="34" charset="0"/>
                <a:ea typeface="Tahoma" panose="020B0604030504040204" pitchFamily="34" charset="0"/>
                <a:cs typeface="Tahoma" panose="020B0604030504040204" pitchFamily="34" charset="0"/>
              </a:rPr>
              <a:t> supremacy, independence and exclusion. I believe we can do access in liberatory ways that aren’t just about inclusion, diversity and equality; but are rather, in service of justice, liberation and interdependence.”</a:t>
            </a:r>
          </a:p>
          <a:p>
            <a:pPr marL="0" indent="0">
              <a:buNone/>
            </a:pPr>
            <a:endParaRPr lang="en-US" sz="1400" b="1" dirty="0">
              <a:latin typeface="Tahoma" panose="020B0604030504040204" pitchFamily="34" charset="0"/>
              <a:ea typeface="Tahoma" panose="020B0604030504040204" pitchFamily="34" charset="0"/>
              <a:cs typeface="Tahoma" panose="020B0604030504040204" pitchFamily="34" charset="0"/>
            </a:endParaRPr>
          </a:p>
          <a:p>
            <a:pPr fontAlgn="base"/>
            <a:r>
              <a:rPr lang="en-US" sz="1400" b="1" dirty="0">
                <a:latin typeface="Tahoma" panose="020B0604030504040204" pitchFamily="34" charset="0"/>
                <a:ea typeface="Tahoma" panose="020B0604030504040204" pitchFamily="34" charset="0"/>
                <a:cs typeface="Tahoma" panose="020B0604030504040204" pitchFamily="34" charset="0"/>
              </a:rPr>
              <a:t>Mia Mingus – 2017 </a:t>
            </a:r>
            <a:r>
              <a:rPr lang="en-GB" sz="1400" b="1" i="0" u="none" strike="noStrike" dirty="0">
                <a:effectLst/>
                <a:latin typeface="Tahoma" panose="020B0604030504040204" pitchFamily="34" charset="0"/>
                <a:ea typeface="Tahoma" panose="020B0604030504040204" pitchFamily="34" charset="0"/>
                <a:cs typeface="Tahoma" panose="020B0604030504040204" pitchFamily="34" charset="0"/>
                <a:hlinkClick r:id="rId2"/>
              </a:rPr>
              <a:t>Access Intimacy, Interdependence and Disability Justice</a:t>
            </a:r>
            <a:endParaRPr lang="en-GB" sz="1400" b="1" i="0" dirty="0">
              <a:effectLst/>
              <a:latin typeface="Tahoma" panose="020B0604030504040204" pitchFamily="34" charset="0"/>
              <a:ea typeface="Tahoma" panose="020B0604030504040204" pitchFamily="34" charset="0"/>
              <a:cs typeface="Tahoma" panose="020B0604030504040204" pitchFamily="34" charset="0"/>
            </a:endParaRPr>
          </a:p>
          <a:p>
            <a:pPr marL="0" indent="0" fontAlgn="base">
              <a:buNone/>
            </a:pPr>
            <a:br>
              <a:rPr lang="en-GB" sz="1400" b="0" i="0" dirty="0">
                <a:effectLst/>
                <a:latin typeface="Georgia" panose="02040502050405020303" pitchFamily="18" charset="0"/>
              </a:rPr>
            </a:br>
            <a:endParaRPr lang="en-GB" sz="1400" b="0" i="0" dirty="0">
              <a:effectLst/>
              <a:latin typeface="Georgia" panose="02040502050405020303" pitchFamily="18" charset="0"/>
            </a:endParaRPr>
          </a:p>
          <a:p>
            <a:pPr marL="0" indent="0">
              <a:buNone/>
            </a:pPr>
            <a:r>
              <a:rPr lang="en-US" sz="1400" dirty="0"/>
              <a:t>Orienting towards transformation of structures,  removing the burden from disabled or social justice aligned staff to only tweak the system, The whole geography of these academic spaces and the art school is highly inaccessible, it is built into the framework. </a:t>
            </a:r>
          </a:p>
          <a:p>
            <a:pPr marL="0" indent="0">
              <a:buNone/>
            </a:pPr>
            <a:r>
              <a:rPr lang="en-US" sz="1400" dirty="0"/>
              <a:t>We can only seek to elevate universal design, understand that interdependence means the access for one person is built in across the board and helps elevate and lift everyone’s experiences of these barriers and the role of access in deepening relationships between students, faculty, administration, and </a:t>
            </a:r>
            <a:r>
              <a:rPr lang="en-US" sz="1400" dirty="0" err="1"/>
              <a:t>faciliites</a:t>
            </a:r>
            <a:r>
              <a:rPr lang="en-US" sz="1400" dirty="0"/>
              <a:t>.</a:t>
            </a:r>
          </a:p>
          <a:p>
            <a:pPr marL="0" indent="0">
              <a:buNone/>
            </a:pPr>
            <a:r>
              <a:rPr lang="en-US" sz="1400" dirty="0"/>
              <a:t>Whilst doing the work of re-evaluating fees, the concept of paying for education, inequal power relations of hierarchy!</a:t>
            </a:r>
          </a:p>
        </p:txBody>
      </p:sp>
      <p:pic>
        <p:nvPicPr>
          <p:cNvPr id="5" name="Picture 4" descr="Lock with a love heart">
            <a:extLst>
              <a:ext uri="{FF2B5EF4-FFF2-40B4-BE49-F238E27FC236}">
                <a16:creationId xmlns:a16="http://schemas.microsoft.com/office/drawing/2014/main" id="{D094084F-0F1E-9CE6-5E2B-C60AB3BDC111}"/>
              </a:ext>
            </a:extLst>
          </p:cNvPr>
          <p:cNvPicPr>
            <a:picLocks noChangeAspect="1"/>
          </p:cNvPicPr>
          <p:nvPr/>
        </p:nvPicPr>
        <p:blipFill rotWithShape="1">
          <a:blip r:embed="rId3"/>
          <a:srcRect l="28434" r="27883"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9094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303D12-6A1B-607E-4906-2BD2A33BC5E2}"/>
              </a:ext>
            </a:extLst>
          </p:cNvPr>
          <p:cNvSpPr txBox="1"/>
          <p:nvPr/>
        </p:nvSpPr>
        <p:spPr>
          <a:xfrm>
            <a:off x="2214564" y="1280250"/>
            <a:ext cx="8201024" cy="3693319"/>
          </a:xfrm>
          <a:prstGeom prst="rect">
            <a:avLst/>
          </a:prstGeom>
          <a:noFill/>
        </p:spPr>
        <p:txBody>
          <a:bodyPr wrap="square" anchor="ctr">
            <a:spAutoFit/>
          </a:bodyPr>
          <a:lstStyle/>
          <a:p>
            <a:pPr>
              <a:lnSpc>
                <a:spcPct val="200000"/>
              </a:lnSpc>
              <a:spcAft>
                <a:spcPts val="1500"/>
              </a:spcAft>
            </a:pPr>
            <a:r>
              <a:rPr lang="en-GB" sz="2400" b="1" dirty="0">
                <a:solidFill>
                  <a:schemeClr val="accent1">
                    <a:lumMod val="50000"/>
                  </a:schemeClr>
                </a:solidFill>
                <a:effectLst/>
                <a:latin typeface="Tahoma" panose="020B0604030504040204" pitchFamily="34" charset="0"/>
                <a:ea typeface="Tahoma" panose="020B0604030504040204" pitchFamily="34" charset="0"/>
                <a:cs typeface="Tahoma" panose="020B0604030504040204" pitchFamily="34" charset="0"/>
              </a:rPr>
              <a:t>Academics with chronic illness, disabilities or neurodiversity are practically unseen and starkly under-represented in comparison to students with disabilities or disabled people in the general public (Brown and Leigh 2018).</a:t>
            </a:r>
            <a:endParaRPr lang="en-GB" sz="2400" dirty="0">
              <a:solidFill>
                <a:schemeClr val="accent1">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202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A0407B7-22C7-6E08-0C14-97F687BE3D21}"/>
              </a:ext>
            </a:extLst>
          </p:cNvPr>
          <p:cNvGraphicFramePr/>
          <p:nvPr>
            <p:extLst>
              <p:ext uri="{D42A27DB-BD31-4B8C-83A1-F6EECF244321}">
                <p14:modId xmlns:p14="http://schemas.microsoft.com/office/powerpoint/2010/main" val="3910540288"/>
              </p:ext>
            </p:extLst>
          </p:nvPr>
        </p:nvGraphicFramePr>
        <p:xfrm>
          <a:off x="157163" y="728662"/>
          <a:ext cx="6343650" cy="5086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close-up of a text&#10;&#10;Description automatically generated">
            <a:extLst>
              <a:ext uri="{FF2B5EF4-FFF2-40B4-BE49-F238E27FC236}">
                <a16:creationId xmlns:a16="http://schemas.microsoft.com/office/drawing/2014/main" id="{9B892B05-73FE-F743-E410-45D338B9A90F}"/>
              </a:ext>
            </a:extLst>
          </p:cNvPr>
          <p:cNvPicPr>
            <a:picLocks noChangeAspect="1"/>
          </p:cNvPicPr>
          <p:nvPr/>
        </p:nvPicPr>
        <p:blipFill>
          <a:blip r:embed="rId7"/>
          <a:stretch>
            <a:fillRect/>
          </a:stretch>
        </p:blipFill>
        <p:spPr>
          <a:xfrm>
            <a:off x="5812880" y="214312"/>
            <a:ext cx="5318669" cy="2493964"/>
          </a:xfrm>
          <a:prstGeom prst="rect">
            <a:avLst/>
          </a:prstGeom>
        </p:spPr>
      </p:pic>
      <p:pic>
        <p:nvPicPr>
          <p:cNvPr id="7" name="Picture 6" descr="A text on a page&#10;&#10;Description automatically generated">
            <a:extLst>
              <a:ext uri="{FF2B5EF4-FFF2-40B4-BE49-F238E27FC236}">
                <a16:creationId xmlns:a16="http://schemas.microsoft.com/office/drawing/2014/main" id="{EC61A84B-4593-848C-D0A9-8A9FE837A582}"/>
              </a:ext>
            </a:extLst>
          </p:cNvPr>
          <p:cNvPicPr>
            <a:picLocks noChangeAspect="1"/>
          </p:cNvPicPr>
          <p:nvPr/>
        </p:nvPicPr>
        <p:blipFill>
          <a:blip r:embed="rId8"/>
          <a:stretch>
            <a:fillRect/>
          </a:stretch>
        </p:blipFill>
        <p:spPr>
          <a:xfrm>
            <a:off x="6978256" y="2979739"/>
            <a:ext cx="5056581" cy="3663949"/>
          </a:xfrm>
          <a:prstGeom prst="rect">
            <a:avLst/>
          </a:prstGeom>
        </p:spPr>
      </p:pic>
    </p:spTree>
    <p:extLst>
      <p:ext uri="{BB962C8B-B14F-4D97-AF65-F5344CB8AC3E}">
        <p14:creationId xmlns:p14="http://schemas.microsoft.com/office/powerpoint/2010/main" val="344026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53DAA-8CEB-E020-851D-179C5D7900DA}"/>
              </a:ext>
            </a:extLst>
          </p:cNvPr>
          <p:cNvSpPr>
            <a:spLocks noGrp="1"/>
          </p:cNvSpPr>
          <p:nvPr>
            <p:ph type="title"/>
          </p:nvPr>
        </p:nvSpPr>
        <p:spPr>
          <a:xfrm>
            <a:off x="640080" y="325369"/>
            <a:ext cx="4368602" cy="1956841"/>
          </a:xfrm>
        </p:spPr>
        <p:txBody>
          <a:bodyPr anchor="b">
            <a:normAutofit/>
          </a:bodyPr>
          <a:lstStyle/>
          <a:p>
            <a:r>
              <a:rPr lang="en-US" sz="5400"/>
              <a:t>Research methods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CA6C24-0CA0-C31D-8B29-8736D8A7C00D}"/>
              </a:ext>
            </a:extLst>
          </p:cNvPr>
          <p:cNvSpPr>
            <a:spLocks noGrp="1"/>
          </p:cNvSpPr>
          <p:nvPr>
            <p:ph idx="1"/>
          </p:nvPr>
        </p:nvSpPr>
        <p:spPr>
          <a:xfrm>
            <a:off x="640080" y="2872899"/>
            <a:ext cx="4243589" cy="3320668"/>
          </a:xfrm>
        </p:spPr>
        <p:txBody>
          <a:bodyPr>
            <a:normAutofit/>
          </a:bodyPr>
          <a:lstStyle/>
          <a:p>
            <a:pPr marL="0" indent="0">
              <a:buNone/>
            </a:pPr>
            <a:r>
              <a:rPr lang="en-GB" sz="1700" b="0" i="0" u="none" strike="noStrike" dirty="0">
                <a:effectLst/>
                <a:latin typeface="NonBreakingSpaceOverride"/>
              </a:rPr>
              <a:t> - Small number of case studies</a:t>
            </a:r>
          </a:p>
          <a:p>
            <a:pPr>
              <a:buFontTx/>
              <a:buChar char="-"/>
            </a:pPr>
            <a:r>
              <a:rPr lang="en-GB" sz="1700" dirty="0">
                <a:latin typeface="NonBreakingSpaceOverride"/>
              </a:rPr>
              <a:t>Qualitive interviews/conversations with fixed questions using audio recordings</a:t>
            </a:r>
          </a:p>
          <a:p>
            <a:pPr>
              <a:buFontTx/>
              <a:buChar char="-"/>
            </a:pPr>
            <a:endParaRPr lang="en-GB" sz="1700" dirty="0">
              <a:latin typeface="NonBreakingSpaceOverride"/>
            </a:endParaRPr>
          </a:p>
          <a:p>
            <a:pPr marL="0" indent="0">
              <a:buNone/>
            </a:pPr>
            <a:r>
              <a:rPr lang="en-GB" sz="1700" b="0" i="0" u="none" strike="noStrike" dirty="0">
                <a:effectLst/>
                <a:latin typeface="NonBreakingSpaceOverride"/>
              </a:rPr>
              <a:t>The data to feedback into focus groups and participatory workshops with educators</a:t>
            </a:r>
          </a:p>
          <a:p>
            <a:pPr marL="0" indent="0">
              <a:buNone/>
            </a:pPr>
            <a:endParaRPr lang="en-GB" sz="1700" dirty="0">
              <a:latin typeface="NonBreakingSpaceOverride"/>
            </a:endParaRPr>
          </a:p>
          <a:p>
            <a:pPr marL="0" indent="0">
              <a:buNone/>
            </a:pPr>
            <a:r>
              <a:rPr lang="en-GB" sz="1700" dirty="0">
                <a:latin typeface="NonBreakingSpaceOverride"/>
              </a:rPr>
              <a:t>These findings to be put into practice in the teaching environment. Test, observe, record findings.</a:t>
            </a:r>
            <a:endParaRPr lang="en-GB" sz="1700" b="0" i="0" u="none" strike="noStrike" dirty="0">
              <a:effectLst/>
              <a:latin typeface="NonBreakingSpaceOverride"/>
            </a:endParaRPr>
          </a:p>
          <a:p>
            <a:pPr marL="0" indent="0">
              <a:buNone/>
            </a:pPr>
            <a:endParaRPr lang="en-GB" sz="1700" b="0" i="0" u="none" strike="noStrike" dirty="0">
              <a:effectLst/>
              <a:latin typeface="NonBreakingSpaceOverride"/>
            </a:endParaRPr>
          </a:p>
          <a:p>
            <a:pPr marL="0" indent="0">
              <a:buNone/>
            </a:pPr>
            <a:endParaRPr lang="en-US" sz="1700" dirty="0"/>
          </a:p>
        </p:txBody>
      </p:sp>
      <p:pic>
        <p:nvPicPr>
          <p:cNvPr id="5" name="Picture 4" descr="Abstract blurred public library with bookshelves">
            <a:extLst>
              <a:ext uri="{FF2B5EF4-FFF2-40B4-BE49-F238E27FC236}">
                <a16:creationId xmlns:a16="http://schemas.microsoft.com/office/drawing/2014/main" id="{1CFA5AA4-1773-7C89-DCA2-ECC0714E02CF}"/>
              </a:ext>
            </a:extLst>
          </p:cNvPr>
          <p:cNvPicPr>
            <a:picLocks noChangeAspect="1"/>
          </p:cNvPicPr>
          <p:nvPr/>
        </p:nvPicPr>
        <p:blipFill rotWithShape="1">
          <a:blip r:embed="rId2"/>
          <a:srcRect l="5354" r="276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717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ue text&#10;&#10;Description automatically generated">
            <a:extLst>
              <a:ext uri="{FF2B5EF4-FFF2-40B4-BE49-F238E27FC236}">
                <a16:creationId xmlns:a16="http://schemas.microsoft.com/office/drawing/2014/main" id="{6CE24958-0B8B-D4CD-6522-C10F35BBFD22}"/>
              </a:ext>
            </a:extLst>
          </p:cNvPr>
          <p:cNvPicPr>
            <a:picLocks noChangeAspect="1"/>
          </p:cNvPicPr>
          <p:nvPr/>
        </p:nvPicPr>
        <p:blipFill>
          <a:blip r:embed="rId2"/>
          <a:stretch>
            <a:fillRect/>
          </a:stretch>
        </p:blipFill>
        <p:spPr>
          <a:xfrm>
            <a:off x="1495948" y="1200152"/>
            <a:ext cx="9200103" cy="3975100"/>
          </a:xfrm>
          <a:prstGeom prst="rect">
            <a:avLst/>
          </a:prstGeom>
        </p:spPr>
      </p:pic>
    </p:spTree>
    <p:extLst>
      <p:ext uri="{BB962C8B-B14F-4D97-AF65-F5344CB8AC3E}">
        <p14:creationId xmlns:p14="http://schemas.microsoft.com/office/powerpoint/2010/main" val="426546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BFA7C8-7848-709F-A6B6-72793400766F}"/>
              </a:ext>
            </a:extLst>
          </p:cNvPr>
          <p:cNvSpPr>
            <a:spLocks noGrp="1"/>
          </p:cNvSpPr>
          <p:nvPr>
            <p:ph idx="1"/>
          </p:nvPr>
        </p:nvSpPr>
        <p:spPr>
          <a:xfrm>
            <a:off x="838200" y="800100"/>
            <a:ext cx="10515600" cy="5376863"/>
          </a:xfrm>
        </p:spPr>
        <p:txBody>
          <a:bodyPr>
            <a:normAutofit fontScale="77500" lnSpcReduction="20000"/>
          </a:bodyPr>
          <a:lstStyle/>
          <a:p>
            <a:pPr marL="0" indent="0">
              <a:buNone/>
            </a:pPr>
            <a:r>
              <a:rPr lang="en-US" b="1" dirty="0"/>
              <a:t>Obstacles for current students -  </a:t>
            </a:r>
          </a:p>
          <a:p>
            <a:pPr marL="0" indent="0">
              <a:buNone/>
            </a:pPr>
            <a:r>
              <a:rPr lang="en-US" dirty="0"/>
              <a:t>1)Often students often didn’t know they were struggling with a possible disability</a:t>
            </a:r>
          </a:p>
          <a:p>
            <a:pPr marL="0" indent="0">
              <a:buNone/>
            </a:pPr>
            <a:endParaRPr lang="en-US" dirty="0"/>
          </a:p>
          <a:p>
            <a:pPr marL="0" indent="0">
              <a:buNone/>
            </a:pPr>
            <a:r>
              <a:rPr lang="en-US" dirty="0"/>
              <a:t>2) Barriers such as diagnosis and medical model to receive support</a:t>
            </a:r>
          </a:p>
          <a:p>
            <a:pPr marL="0" indent="0">
              <a:buNone/>
            </a:pPr>
            <a:endParaRPr lang="en-US" dirty="0"/>
          </a:p>
          <a:p>
            <a:pPr marL="0" indent="0">
              <a:buNone/>
            </a:pPr>
            <a:r>
              <a:rPr lang="en-US" dirty="0"/>
              <a:t>3)There is shame/</a:t>
            </a:r>
            <a:r>
              <a:rPr lang="en-US" dirty="0" err="1"/>
              <a:t>Internalised</a:t>
            </a:r>
            <a:r>
              <a:rPr lang="en-US" dirty="0"/>
              <a:t> ableism  in asking for help and support, and even when offered, many students do not take it, it is seen as a negative.</a:t>
            </a:r>
          </a:p>
          <a:p>
            <a:pPr marL="0" indent="0">
              <a:buNone/>
            </a:pPr>
            <a:endParaRPr lang="en-US" dirty="0"/>
          </a:p>
          <a:p>
            <a:pPr marL="0" indent="0">
              <a:buNone/>
            </a:pPr>
            <a:r>
              <a:rPr lang="en-US" dirty="0"/>
              <a:t>4) This shame is reinforced by the institution, and the systems that operate within higher education that are inherently ableist in the first place. Students fall at these hurdles, then it initiates a spiral of self doubt, less likely to ask for support, and shame around asking for support, and reinforces the internalization that they are ‘less able’ to participate at university and less able to meet the demands of the course compared to their peers. </a:t>
            </a:r>
          </a:p>
          <a:p>
            <a:pPr marL="0" indent="0">
              <a:buNone/>
            </a:pPr>
            <a:endParaRPr lang="en-US" dirty="0"/>
          </a:p>
          <a:p>
            <a:pPr marL="0" indent="0">
              <a:buNone/>
            </a:pPr>
            <a:r>
              <a:rPr lang="en-US" dirty="0"/>
              <a:t>5)Again the cycle continues. Of shame, and internalization that the issue is themselves, and not the structures of ableism that prevent the student from delivering or participating at university.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0172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06DCE11-308D-16FB-0BFB-D61AB00D80E7}"/>
              </a:ext>
            </a:extLst>
          </p:cNvPr>
          <p:cNvGraphicFramePr/>
          <p:nvPr>
            <p:extLst>
              <p:ext uri="{D42A27DB-BD31-4B8C-83A1-F6EECF244321}">
                <p14:modId xmlns:p14="http://schemas.microsoft.com/office/powerpoint/2010/main" val="3512672638"/>
              </p:ext>
            </p:extLst>
          </p:nvPr>
        </p:nvGraphicFramePr>
        <p:xfrm>
          <a:off x="528638" y="0"/>
          <a:ext cx="11515725" cy="704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D8C2896-08A0-F635-7F64-F384F7BEE44E}"/>
              </a:ext>
            </a:extLst>
          </p:cNvPr>
          <p:cNvSpPr/>
          <p:nvPr/>
        </p:nvSpPr>
        <p:spPr>
          <a:xfrm>
            <a:off x="3652072" y="2551837"/>
            <a:ext cx="5149029" cy="1754326"/>
          </a:xfrm>
          <a:prstGeom prst="rect">
            <a:avLst/>
          </a:prstGeom>
          <a:noFill/>
        </p:spPr>
        <p:txBody>
          <a:bodyPr wrap="square" lIns="91440" tIns="45720" rIns="91440" bIns="45720">
            <a:spAutoFit/>
          </a:bodyPr>
          <a:lstStyle/>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Internalised Ableism spiral</a:t>
            </a:r>
          </a:p>
        </p:txBody>
      </p:sp>
    </p:spTree>
    <p:extLst>
      <p:ext uri="{BB962C8B-B14F-4D97-AF65-F5344CB8AC3E}">
        <p14:creationId xmlns:p14="http://schemas.microsoft.com/office/powerpoint/2010/main" val="152251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F904ED-7E41-9813-18AF-51A8E6487174}"/>
              </a:ext>
            </a:extLst>
          </p:cNvPr>
          <p:cNvSpPr txBox="1"/>
          <p:nvPr/>
        </p:nvSpPr>
        <p:spPr>
          <a:xfrm>
            <a:off x="542924" y="385763"/>
            <a:ext cx="10729913" cy="5355312"/>
          </a:xfrm>
          <a:prstGeom prst="rect">
            <a:avLst/>
          </a:prstGeom>
          <a:noFill/>
        </p:spPr>
        <p:txBody>
          <a:bodyPr wrap="square">
            <a:spAutoFit/>
          </a:bodyPr>
          <a:lstStyle/>
          <a:p>
            <a:pPr marL="0" indent="0">
              <a:buNone/>
            </a:pPr>
            <a:r>
              <a:rPr lang="en-US" b="1" dirty="0"/>
              <a:t>Disabled staff embed regular access logistics into their teaching, and access intimacy </a:t>
            </a:r>
          </a:p>
          <a:p>
            <a:pPr marL="0" indent="0">
              <a:buNone/>
            </a:pPr>
            <a:r>
              <a:rPr lang="en-US" dirty="0"/>
              <a:t>“</a:t>
            </a:r>
            <a:r>
              <a:rPr lang="en-GB" sz="1800" dirty="0">
                <a:solidFill>
                  <a:srgbClr val="C00000"/>
                </a:solidFill>
                <a:effectLst/>
                <a:latin typeface="Arial" panose="020B0604020202020204" pitchFamily="34" charset="0"/>
                <a:ea typeface="Calibri" panose="020F0502020204030204" pitchFamily="34" charset="0"/>
              </a:rPr>
              <a:t>I’ll just try to make it as accessible as possible, I will ask about access requirements, I will try to diversify my curriculum and methods, have shorter sessions, make sure there are regular breaks in lessons, have a range of media and materials and not just readings. Make sure I’m in a room that is wheelchair accessible, check that the lift hasn’t broken down"</a:t>
            </a:r>
            <a:endParaRPr lang="en-US" dirty="0"/>
          </a:p>
          <a:p>
            <a:pPr marL="0" indent="0">
              <a:buNone/>
            </a:pPr>
            <a:r>
              <a:rPr lang="en-US" dirty="0"/>
              <a:t>But to change conditions of access, should not only be about </a:t>
            </a:r>
            <a:r>
              <a:rPr lang="en-US" i="1" dirty="0"/>
              <a:t>technical access </a:t>
            </a:r>
            <a:r>
              <a:rPr lang="en-US" dirty="0"/>
              <a:t>but about </a:t>
            </a:r>
            <a:r>
              <a:rPr lang="en-US" b="1" i="1" dirty="0"/>
              <a:t>Liberatory access </a:t>
            </a:r>
            <a:r>
              <a:rPr lang="en-US" dirty="0"/>
              <a:t>models, that tackle the shame</a:t>
            </a:r>
            <a:r>
              <a:rPr lang="en-US" b="1" dirty="0"/>
              <a:t>/ </a:t>
            </a:r>
            <a:r>
              <a:rPr lang="en-US" b="1" dirty="0" err="1"/>
              <a:t>Internalised</a:t>
            </a:r>
            <a:r>
              <a:rPr lang="en-US" b="1" dirty="0"/>
              <a:t> Ableism </a:t>
            </a:r>
            <a:r>
              <a:rPr lang="en-US" dirty="0"/>
              <a:t>associated with access needs or disclosing being a disabled student, but to create Liberatory access that ensures everyone has the tools to participate </a:t>
            </a:r>
          </a:p>
          <a:p>
            <a:pPr marL="0" indent="0">
              <a:buNone/>
            </a:pPr>
            <a:endParaRPr lang="en-US" dirty="0"/>
          </a:p>
          <a:p>
            <a:pPr marL="0" indent="0">
              <a:buNone/>
            </a:pPr>
            <a:r>
              <a:rPr lang="en-US" b="1" dirty="0"/>
              <a:t>There are greater shifts in curriculum work, offering the possibility for students to discuss their disability and modulating the class room format/crits to make it more accessible </a:t>
            </a:r>
          </a:p>
          <a:p>
            <a:pPr marL="0" indent="0">
              <a:buNone/>
            </a:pPr>
            <a:endParaRPr lang="en-US" dirty="0"/>
          </a:p>
          <a:p>
            <a:pPr marL="0" indent="0">
              <a:buNone/>
            </a:pPr>
            <a:r>
              <a:rPr lang="en-US" dirty="0"/>
              <a:t>– but Staff do not want to feel like its only up to them to counter ableism in university, it doesn’t work if only a small number of lecturers are doing this kind of work, and “</a:t>
            </a:r>
            <a:r>
              <a:rPr lang="en-US" i="1" dirty="0"/>
              <a:t>felt </a:t>
            </a:r>
            <a:r>
              <a:rPr lang="en-GB" b="0" i="1" u="none" strike="noStrike" dirty="0">
                <a:solidFill>
                  <a:srgbClr val="000000"/>
                </a:solidFill>
                <a:effectLst/>
                <a:latin typeface="NonBreakingSpaceOverride"/>
              </a:rPr>
              <a:t>but no matter what we do, at the end of the day we are stuck in a system where the university is inherently colonial, hierarchal, where the students pay fees, they are in debt, they are “customers”, and we are workers serving them”</a:t>
            </a:r>
            <a:endParaRPr lang="en-US" i="1" dirty="0"/>
          </a:p>
          <a:p>
            <a:pPr marL="0" indent="0">
              <a:buNone/>
            </a:pPr>
            <a:endParaRPr lang="en-US" dirty="0"/>
          </a:p>
          <a:p>
            <a:pPr marL="0" indent="0">
              <a:buNone/>
            </a:pPr>
            <a:r>
              <a:rPr lang="en-GB" b="1" dirty="0">
                <a:solidFill>
                  <a:srgbClr val="FF0000"/>
                </a:solidFill>
                <a:latin typeface="Arial" panose="020B0604020202020204" pitchFamily="34" charset="0"/>
              </a:rPr>
              <a:t>“</a:t>
            </a:r>
            <a:r>
              <a:rPr lang="en-GB" sz="1800" b="1" dirty="0">
                <a:solidFill>
                  <a:srgbClr val="FF0000"/>
                </a:solidFill>
                <a:effectLst/>
                <a:latin typeface="Arial" panose="020B0604020202020204" pitchFamily="34" charset="0"/>
                <a:ea typeface="Calibri" panose="020F0502020204030204" pitchFamily="34" charset="0"/>
              </a:rPr>
              <a:t>when the system itself is so ableist, the collective conditions do not support individual pedagogy to push against what is already a very punitive and ableist structure.</a:t>
            </a:r>
            <a:r>
              <a:rPr lang="en-GB" sz="1800" b="1" dirty="0">
                <a:solidFill>
                  <a:srgbClr val="FF0000"/>
                </a:solidFill>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198864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FE9F5A7-153F-BBBF-C7A2-414F72D34D30}"/>
              </a:ext>
            </a:extLst>
          </p:cNvPr>
          <p:cNvSpPr>
            <a:spLocks noGrp="1"/>
          </p:cNvSpPr>
          <p:nvPr>
            <p:ph idx="1"/>
          </p:nvPr>
        </p:nvSpPr>
        <p:spPr/>
        <p:txBody>
          <a:bodyPr>
            <a:normAutofit/>
          </a:bodyPr>
          <a:lstStyle/>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Observations of student experience – </a:t>
            </a: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sometimes it's kind of like a mirror, you can see how someone else is struggling in the same ways just like lack of motivation, lack of interest, lack of like being able to meet deadlines. Yes seeing those things I think that's probably like having that insight from someone who experienced it ( a disability)  then it just becomes more obvious when a student is going through that experience.</a:t>
            </a:r>
          </a:p>
          <a:p>
            <a:pPr marL="0" indent="0">
              <a:buNone/>
            </a:pPr>
            <a:endParaRPr lang="en-GB" sz="1800" dirty="0">
              <a:latin typeface="Calibri" panose="020F0502020204030204" pitchFamily="34" charset="0"/>
              <a:cs typeface="Times New Roman" panose="02020603050405020304" pitchFamily="18" charset="0"/>
            </a:endParaRPr>
          </a:p>
          <a:p>
            <a:pPr marL="0" indent="0">
              <a:buNone/>
            </a:pPr>
            <a:endParaRPr lang="en-GB" sz="1800" b="1" dirty="0">
              <a:solidFill>
                <a:srgbClr val="1E497D"/>
              </a:solidFill>
              <a:effectLst/>
              <a:latin typeface="Arial" panose="020B0604020202020204" pitchFamily="34"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00486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2206</TotalTime>
  <Words>1121</Words>
  <Application>Microsoft Macintosh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 Nile</vt:lpstr>
      <vt:lpstr>Arial</vt:lpstr>
      <vt:lpstr>Calibri</vt:lpstr>
      <vt:lpstr>Calibri Light</vt:lpstr>
      <vt:lpstr>Georgia</vt:lpstr>
      <vt:lpstr>NonBreakingSpaceOverride</vt:lpstr>
      <vt:lpstr>Tahoma</vt:lpstr>
      <vt:lpstr>Office Theme</vt:lpstr>
      <vt:lpstr>PowerPoint Presentation</vt:lpstr>
      <vt:lpstr>PowerPoint Presentation</vt:lpstr>
      <vt:lpstr>PowerPoint Presentation</vt:lpstr>
      <vt:lpstr>Research methods</vt:lpstr>
      <vt:lpstr>PowerPoint Presentation</vt:lpstr>
      <vt:lpstr>PowerPoint Presentation</vt:lpstr>
      <vt:lpstr>PowerPoint Presentation</vt:lpstr>
      <vt:lpstr>PowerPoint Presentation</vt:lpstr>
      <vt:lpstr>PowerPoint Presentation</vt:lpstr>
      <vt:lpstr>Institutional ableism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Raisa Kabir</dc:creator>
  <cp:lastModifiedBy>Raisa Kabir</cp:lastModifiedBy>
  <cp:revision>3</cp:revision>
  <dcterms:created xsi:type="dcterms:W3CDTF">2024-01-31T08:57:47Z</dcterms:created>
  <dcterms:modified xsi:type="dcterms:W3CDTF">2024-02-09T09:25:11Z</dcterms:modified>
</cp:coreProperties>
</file>